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notesMasterIdLst>
    <p:notesMasterId r:id="rId57"/>
  </p:notesMasterIdLst>
  <p:sldIdLst>
    <p:sldId id="258" r:id="rId2"/>
    <p:sldId id="323" r:id="rId3"/>
    <p:sldId id="256" r:id="rId4"/>
    <p:sldId id="260" r:id="rId5"/>
    <p:sldId id="325" r:id="rId6"/>
    <p:sldId id="261" r:id="rId7"/>
    <p:sldId id="324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81" r:id="rId16"/>
    <p:sldId id="282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26" r:id="rId48"/>
    <p:sldId id="316" r:id="rId49"/>
    <p:sldId id="317" r:id="rId50"/>
    <p:sldId id="318" r:id="rId51"/>
    <p:sldId id="319" r:id="rId52"/>
    <p:sldId id="320" r:id="rId53"/>
    <p:sldId id="321" r:id="rId54"/>
    <p:sldId id="327" r:id="rId55"/>
    <p:sldId id="315" r:id="rId56"/>
  </p:sldIdLst>
  <p:sldSz cx="12192000" cy="6858000"/>
  <p:notesSz cx="7102475" cy="8991600"/>
  <p:custShowLst>
    <p:custShow name="การนำเสนอแบบกำหนดเอง 1" id="0">
      <p:sldLst>
        <p:sld r:id="rId4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5134FE"/>
    <a:srgbClr val="4DC2D5"/>
    <a:srgbClr val="4CBFD6"/>
    <a:srgbClr val="4BC0D7"/>
    <a:srgbClr val="24FEF4"/>
    <a:srgbClr val="21E5FF"/>
    <a:srgbClr val="FFCC00"/>
    <a:srgbClr val="FFFF00"/>
    <a:srgbClr val="FFFF66"/>
    <a:srgbClr val="FFFD8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3726" autoAdjust="0"/>
    <p:restoredTop sz="94660" autoAdjust="0"/>
  </p:normalViewPr>
  <p:slideViewPr>
    <p:cSldViewPr snapToGrid="0">
      <p:cViewPr>
        <p:scale>
          <a:sx n="107" d="100"/>
          <a:sy n="107" d="100"/>
        </p:scale>
        <p:origin x="2800" y="97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69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EDB62-FECF-4035-A52C-AE2ACF05F583}" type="doc">
      <dgm:prSet loTypeId="urn:microsoft.com/office/officeart/2005/8/layout/venn1" loCatId="relationship" qsTypeId="urn:microsoft.com/office/officeart/2005/8/quickstyle/simple3" qsCatId="simple" csTypeId="urn:microsoft.com/office/officeart/2005/8/colors/colorful2" csCatId="colorful" phldr="1"/>
      <dgm:spPr/>
    </dgm:pt>
    <dgm:pt modelId="{8E14A4FD-58FC-444B-BE9B-257FDB02069E}">
      <dgm:prSet phldrT="[ข้อความ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4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rPr>
            <a:t>K</a:t>
          </a:r>
        </a:p>
        <a:p>
          <a:r>
            <a:rPr lang="en-US" sz="14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rPr>
            <a:t>(Knowledge)</a:t>
          </a:r>
        </a:p>
        <a:p>
          <a:r>
            <a:rPr lang="en-US" sz="14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3R</a:t>
          </a:r>
          <a:endParaRPr lang="th-TH" sz="1400" b="1" dirty="0">
            <a:solidFill>
              <a:schemeClr val="accent3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lonna MT" panose="04020805060202030203" pitchFamily="82" charset="0"/>
          </a:endParaRPr>
        </a:p>
      </dgm:t>
    </dgm:pt>
    <dgm:pt modelId="{24D6CFF8-3D29-4C16-BC8B-04F4EC677FFA}" type="parTrans" cxnId="{722E362C-C715-41E7-8A66-621D575736EC}">
      <dgm:prSet/>
      <dgm:spPr/>
      <dgm:t>
        <a:bodyPr/>
        <a:lstStyle/>
        <a:p>
          <a:endParaRPr lang="th-TH"/>
        </a:p>
      </dgm:t>
    </dgm:pt>
    <dgm:pt modelId="{8076E183-46B0-4117-B0BA-E8378BBC86C8}" type="sibTrans" cxnId="{722E362C-C715-41E7-8A66-621D575736EC}">
      <dgm:prSet/>
      <dgm:spPr/>
      <dgm:t>
        <a:bodyPr/>
        <a:lstStyle/>
        <a:p>
          <a:endParaRPr lang="th-TH"/>
        </a:p>
      </dgm:t>
    </dgm:pt>
    <dgm:pt modelId="{4A2774A7-328F-4FD5-9137-2C7FD3D79FE4}">
      <dgm:prSet phldrT="[ข้อความ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A</a:t>
          </a:r>
          <a:r>
            <a:rPr lang="th-TH" sz="1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hlinkClick xmlns:r="http://schemas.openxmlformats.org/officeDocument/2006/relationships" r:id="rId1" action="ppaction://hlinksldjump"/>
            </a:rPr>
            <a:t>ภาพนิ่ง 8</a:t>
          </a:r>
          <a:endParaRPr lang="en-US" sz="1200" b="1" dirty="0" smtClean="0">
            <a:solidFill>
              <a:schemeClr val="accent1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  <a:p>
          <a:r>
            <a:rPr lang="en-US" sz="1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(</a:t>
          </a:r>
          <a:r>
            <a:rPr lang="en-US" sz="1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hlinkClick xmlns:r="http://schemas.openxmlformats.org/officeDocument/2006/relationships" r:id="rId1" action="ppaction://hlinksldjump"/>
            </a:rPr>
            <a:t>Attitude</a:t>
          </a:r>
          <a:r>
            <a:rPr lang="en-US" sz="1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)</a:t>
          </a:r>
        </a:p>
        <a:p>
          <a:r>
            <a:rPr lang="en-US" sz="1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4A</a:t>
          </a:r>
          <a:endParaRPr lang="th-TH" sz="1200" b="1" dirty="0">
            <a:solidFill>
              <a:schemeClr val="accent1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36556E1B-6980-43F7-9542-75B7CC9B8A88}" type="parTrans" cxnId="{8C052653-4416-4D68-A099-04302ED79FB6}">
      <dgm:prSet/>
      <dgm:spPr/>
      <dgm:t>
        <a:bodyPr/>
        <a:lstStyle/>
        <a:p>
          <a:endParaRPr lang="th-TH"/>
        </a:p>
      </dgm:t>
    </dgm:pt>
    <dgm:pt modelId="{E9595B10-F6E6-4756-BB27-D36635135F50}" type="sibTrans" cxnId="{8C052653-4416-4D68-A099-04302ED79FB6}">
      <dgm:prSet/>
      <dgm:spPr/>
      <dgm:t>
        <a:bodyPr/>
        <a:lstStyle/>
        <a:p>
          <a:endParaRPr lang="th-TH"/>
        </a:p>
      </dgm:t>
    </dgm:pt>
    <dgm:pt modelId="{722EFC4D-CDC7-4D91-BCA9-4FD4C5AF271A}">
      <dgm:prSet phldrT="[ข้อความ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rPr>
            <a:t> P   (Process)</a:t>
          </a:r>
        </a:p>
        <a:p>
          <a:r>
            <a:rPr lang="en-US" sz="1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rPr>
            <a:t>8C</a:t>
          </a:r>
        </a:p>
      </dgm:t>
    </dgm:pt>
    <dgm:pt modelId="{FF78252B-522D-4686-BD20-0AF4FEA9B62B}" type="parTrans" cxnId="{B07D23AB-A4DD-4833-AE98-ABC5A644D58B}">
      <dgm:prSet/>
      <dgm:spPr/>
      <dgm:t>
        <a:bodyPr/>
        <a:lstStyle/>
        <a:p>
          <a:endParaRPr lang="th-TH"/>
        </a:p>
      </dgm:t>
    </dgm:pt>
    <dgm:pt modelId="{3784241E-11AD-4CB2-8D39-4A95A4DEF612}" type="sibTrans" cxnId="{B07D23AB-A4DD-4833-AE98-ABC5A644D58B}">
      <dgm:prSet/>
      <dgm:spPr/>
      <dgm:t>
        <a:bodyPr/>
        <a:lstStyle/>
        <a:p>
          <a:endParaRPr lang="th-TH"/>
        </a:p>
      </dgm:t>
    </dgm:pt>
    <dgm:pt modelId="{7D8621F2-6608-467E-B07E-D0D1D6369B54}" type="pres">
      <dgm:prSet presAssocID="{D0BEDB62-FECF-4035-A52C-AE2ACF05F583}" presName="compositeShape" presStyleCnt="0">
        <dgm:presLayoutVars>
          <dgm:chMax val="7"/>
          <dgm:dir/>
          <dgm:resizeHandles val="exact"/>
        </dgm:presLayoutVars>
      </dgm:prSet>
      <dgm:spPr/>
    </dgm:pt>
    <dgm:pt modelId="{CF62A772-2501-4C03-BD04-6B4441801BDC}" type="pres">
      <dgm:prSet presAssocID="{8E14A4FD-58FC-444B-BE9B-257FDB02069E}" presName="circ1" presStyleLbl="vennNode1" presStyleIdx="0" presStyleCnt="3" custLinFactNeighborX="18301" custLinFactNeighborY="-2620"/>
      <dgm:spPr/>
      <dgm:t>
        <a:bodyPr/>
        <a:lstStyle/>
        <a:p>
          <a:endParaRPr lang="th-TH"/>
        </a:p>
      </dgm:t>
    </dgm:pt>
    <dgm:pt modelId="{7E3C7295-C070-4884-9997-4998FA1E5442}" type="pres">
      <dgm:prSet presAssocID="{8E14A4FD-58FC-444B-BE9B-257FDB02069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A6F60A8-CD19-42EF-82DD-5B8CBD993D3F}" type="pres">
      <dgm:prSet presAssocID="{4A2774A7-328F-4FD5-9137-2C7FD3D79FE4}" presName="circ2" presStyleLbl="vennNode1" presStyleIdx="1" presStyleCnt="3" custScaleX="96452" custScaleY="104630" custLinFactNeighborX="18701" custLinFactNeighborY="2851"/>
      <dgm:spPr/>
      <dgm:t>
        <a:bodyPr/>
        <a:lstStyle/>
        <a:p>
          <a:endParaRPr lang="th-TH"/>
        </a:p>
      </dgm:t>
    </dgm:pt>
    <dgm:pt modelId="{4F279823-2B7F-4503-9048-5EC173CDAF35}" type="pres">
      <dgm:prSet presAssocID="{4A2774A7-328F-4FD5-9137-2C7FD3D79F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4395117-8CA5-421D-A8E3-8BDDF391C5D5}" type="pres">
      <dgm:prSet presAssocID="{722EFC4D-CDC7-4D91-BCA9-4FD4C5AF271A}" presName="circ3" presStyleLbl="vennNode1" presStyleIdx="2" presStyleCnt="3" custLinFactNeighborX="14932" custLinFactNeighborY="2851"/>
      <dgm:spPr/>
      <dgm:t>
        <a:bodyPr/>
        <a:lstStyle/>
        <a:p>
          <a:endParaRPr lang="th-TH"/>
        </a:p>
      </dgm:t>
    </dgm:pt>
    <dgm:pt modelId="{8022378C-90F4-4B8C-AC09-86977437B292}" type="pres">
      <dgm:prSet presAssocID="{722EFC4D-CDC7-4D91-BCA9-4FD4C5AF271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313DACF-F4B7-4BE5-AE52-2DCAB45094C1}" type="presOf" srcId="{8E14A4FD-58FC-444B-BE9B-257FDB02069E}" destId="{7E3C7295-C070-4884-9997-4998FA1E5442}" srcOrd="1" destOrd="0" presId="urn:microsoft.com/office/officeart/2005/8/layout/venn1"/>
    <dgm:cxn modelId="{3BE6AA55-D89C-4EBA-B298-A213458014ED}" type="presOf" srcId="{4A2774A7-328F-4FD5-9137-2C7FD3D79FE4}" destId="{4A6F60A8-CD19-42EF-82DD-5B8CBD993D3F}" srcOrd="0" destOrd="0" presId="urn:microsoft.com/office/officeart/2005/8/layout/venn1"/>
    <dgm:cxn modelId="{4461153F-A1CA-467A-957F-8A89C7D6DBF9}" type="presOf" srcId="{722EFC4D-CDC7-4D91-BCA9-4FD4C5AF271A}" destId="{A4395117-8CA5-421D-A8E3-8BDDF391C5D5}" srcOrd="0" destOrd="0" presId="urn:microsoft.com/office/officeart/2005/8/layout/venn1"/>
    <dgm:cxn modelId="{E95817F0-74F5-4E31-8118-ABDA264C0106}" type="presOf" srcId="{722EFC4D-CDC7-4D91-BCA9-4FD4C5AF271A}" destId="{8022378C-90F4-4B8C-AC09-86977437B292}" srcOrd="1" destOrd="0" presId="urn:microsoft.com/office/officeart/2005/8/layout/venn1"/>
    <dgm:cxn modelId="{9EAB7BFF-A3E6-467D-99DE-427F77FA5E60}" type="presOf" srcId="{8E14A4FD-58FC-444B-BE9B-257FDB02069E}" destId="{CF62A772-2501-4C03-BD04-6B4441801BDC}" srcOrd="0" destOrd="0" presId="urn:microsoft.com/office/officeart/2005/8/layout/venn1"/>
    <dgm:cxn modelId="{B07D23AB-A4DD-4833-AE98-ABC5A644D58B}" srcId="{D0BEDB62-FECF-4035-A52C-AE2ACF05F583}" destId="{722EFC4D-CDC7-4D91-BCA9-4FD4C5AF271A}" srcOrd="2" destOrd="0" parTransId="{FF78252B-522D-4686-BD20-0AF4FEA9B62B}" sibTransId="{3784241E-11AD-4CB2-8D39-4A95A4DEF612}"/>
    <dgm:cxn modelId="{2C947F52-7449-475B-878A-25C4D3EDA681}" type="presOf" srcId="{4A2774A7-328F-4FD5-9137-2C7FD3D79FE4}" destId="{4F279823-2B7F-4503-9048-5EC173CDAF35}" srcOrd="1" destOrd="0" presId="urn:microsoft.com/office/officeart/2005/8/layout/venn1"/>
    <dgm:cxn modelId="{B4907F51-5E27-4643-A81D-E0FC18E86B05}" type="presOf" srcId="{D0BEDB62-FECF-4035-A52C-AE2ACF05F583}" destId="{7D8621F2-6608-467E-B07E-D0D1D6369B54}" srcOrd="0" destOrd="0" presId="urn:microsoft.com/office/officeart/2005/8/layout/venn1"/>
    <dgm:cxn modelId="{722E362C-C715-41E7-8A66-621D575736EC}" srcId="{D0BEDB62-FECF-4035-A52C-AE2ACF05F583}" destId="{8E14A4FD-58FC-444B-BE9B-257FDB02069E}" srcOrd="0" destOrd="0" parTransId="{24D6CFF8-3D29-4C16-BC8B-04F4EC677FFA}" sibTransId="{8076E183-46B0-4117-B0BA-E8378BBC86C8}"/>
    <dgm:cxn modelId="{8C052653-4416-4D68-A099-04302ED79FB6}" srcId="{D0BEDB62-FECF-4035-A52C-AE2ACF05F583}" destId="{4A2774A7-328F-4FD5-9137-2C7FD3D79FE4}" srcOrd="1" destOrd="0" parTransId="{36556E1B-6980-43F7-9542-75B7CC9B8A88}" sibTransId="{E9595B10-F6E6-4756-BB27-D36635135F50}"/>
    <dgm:cxn modelId="{A170C0DE-1A8A-4E50-9D3F-7DBDA552BAF0}" type="presParOf" srcId="{7D8621F2-6608-467E-B07E-D0D1D6369B54}" destId="{CF62A772-2501-4C03-BD04-6B4441801BDC}" srcOrd="0" destOrd="0" presId="urn:microsoft.com/office/officeart/2005/8/layout/venn1"/>
    <dgm:cxn modelId="{8532941D-4056-4AF8-A182-439255509E4B}" type="presParOf" srcId="{7D8621F2-6608-467E-B07E-D0D1D6369B54}" destId="{7E3C7295-C070-4884-9997-4998FA1E5442}" srcOrd="1" destOrd="0" presId="urn:microsoft.com/office/officeart/2005/8/layout/venn1"/>
    <dgm:cxn modelId="{BBAC12F4-CA5B-42FE-A331-44179DEFDE9D}" type="presParOf" srcId="{7D8621F2-6608-467E-B07E-D0D1D6369B54}" destId="{4A6F60A8-CD19-42EF-82DD-5B8CBD993D3F}" srcOrd="2" destOrd="0" presId="urn:microsoft.com/office/officeart/2005/8/layout/venn1"/>
    <dgm:cxn modelId="{8A5F3542-9C2A-41D6-89A5-D959FC720467}" type="presParOf" srcId="{7D8621F2-6608-467E-B07E-D0D1D6369B54}" destId="{4F279823-2B7F-4503-9048-5EC173CDAF35}" srcOrd="3" destOrd="0" presId="urn:microsoft.com/office/officeart/2005/8/layout/venn1"/>
    <dgm:cxn modelId="{5CA61944-56D9-4019-A2AD-995E3FEAE5F0}" type="presParOf" srcId="{7D8621F2-6608-467E-B07E-D0D1D6369B54}" destId="{A4395117-8CA5-421D-A8E3-8BDDF391C5D5}" srcOrd="4" destOrd="0" presId="urn:microsoft.com/office/officeart/2005/8/layout/venn1"/>
    <dgm:cxn modelId="{127006C6-4BBB-4F15-BE57-4E836ABB4ED0}" type="presParOf" srcId="{7D8621F2-6608-467E-B07E-D0D1D6369B54}" destId="{8022378C-90F4-4B8C-AC09-86977437B292}" srcOrd="5" destOrd="0" presId="urn:microsoft.com/office/officeart/2005/8/layout/venn1"/>
  </dgm:cxnLst>
  <dgm:bg/>
  <dgm:whole>
    <a:ln>
      <a:prstDash val="dashDot"/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D4478-9295-4C97-9A20-9057B528994C}" type="datetimeFigureOut">
              <a:rPr lang="en-US" smtClean="0"/>
              <a:pPr/>
              <a:t>31/5/2019</a:t>
            </a:fld>
            <a:endParaRPr lang="en-US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554038" y="674688"/>
            <a:ext cx="59944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9613" y="4270375"/>
            <a:ext cx="5683250" cy="404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8DDB4-EEF4-44A0-B83A-E9BABD96DB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1722C-22A3-47FB-A6E1-B8160578FA26}" type="slidenum">
              <a:rPr lang="th-TH" altLang="th-TH" smtClean="0"/>
              <a:pPr/>
              <a:t>6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xmlns="" val="149407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="" xmlns:p14="http://schemas.microsoft.com/office/powerpoint/2010/main" val="303701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2402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8336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052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2722702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5089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443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088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064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A54C80-263E-416B-A8E0-580EDEADCBDC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419548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07549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68912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hyperlink" Target="&#3617;&#3634;&#3605;&#3619;&#3634;54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" Target="slide9.xml"/><Relationship Id="rId7" Type="http://schemas.openxmlformats.org/officeDocument/2006/relationships/diagramQuickStyle" Target="../diagrams/quickStyle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slide" Target="slide8.xml"/><Relationship Id="rId4" Type="http://schemas.openxmlformats.org/officeDocument/2006/relationships/slide" Target="slide10.xml"/><Relationship Id="rId9" Type="http://schemas.openxmlformats.org/officeDocument/2006/relationships/slide" Target="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10.xml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11" Type="http://schemas.openxmlformats.org/officeDocument/2006/relationships/image" Target="../media/image15.wmf"/><Relationship Id="rId5" Type="http://schemas.openxmlformats.org/officeDocument/2006/relationships/hyperlink" Target="&#3585;&#3634;&#3619;&#3648;&#3619;&#3637;&#3618;&#3609;&#3619;&#3641;&#3657;&#3650;&#3604;&#3618;&#3651;&#3594;&#3657;&#3626;&#3605;&#3636;&#3649;&#3621;&#3632;&#3626;&#3617;&#3634;&#3608;&#3636;&#3648;&#3611;&#3655;&#3609;&#3600;&#3634;&#3609;.pptx" TargetMode="External"/><Relationship Id="rId10" Type="http://schemas.openxmlformats.org/officeDocument/2006/relationships/image" Target="../media/image14.png"/><Relationship Id="rId4" Type="http://schemas.openxmlformats.org/officeDocument/2006/relationships/hyperlink" Target="&#3614;&#3619;&#3632;&#3619;&#3634;&#3650;&#3594;&#3610;&#3634;&#3618;%20&#3619;.10.pptx" TargetMode="External"/><Relationship Id="rId9" Type="http://schemas.openxmlformats.org/officeDocument/2006/relationships/slide" Target="slide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5" y="0"/>
            <a:ext cx="9144002" cy="6858000"/>
          </a:xfrm>
          <a:prstGeom prst="rect">
            <a:avLst/>
          </a:prstGeom>
        </p:spPr>
      </p:pic>
      <p:pic>
        <p:nvPicPr>
          <p:cNvPr id="3075" name="Picture 3" descr="D:\11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88695" y="5026404"/>
            <a:ext cx="1562100" cy="156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72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User10\Documents\ใต้ยุคพลบาท\ธรรมาภิบาลกับการบริหารงานตามรอยพระยุคลบ_p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953535"/>
          </a:xfrm>
          <a:prstGeom prst="rect">
            <a:avLst/>
          </a:prstGeom>
          <a:noFill/>
        </p:spPr>
      </p:pic>
      <p:sp>
        <p:nvSpPr>
          <p:cNvPr id="6" name="ลูกศรขวา 5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ser10\Documents\ใต้ยุคพลบาท\ธรรมาภิบาลกับการบริหารงานตามรอยพระยุคลบ_p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460406" cy="6858001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ser10\Documents\ใต้ยุคพลบาท\ธรรมาภิบาลกับการบริหารงานตามรอยพระยุคลบ_p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67182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User10\Documents\ใต้ยุคพลบาท\ธรรมาภิบาลกับการบริหารงานตามรอยพระยุคลบ_p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User10\Documents\ใต้ยุคพลบาท\ธรรมาภิบาลกับการบริหารงานตามรอยพระยุคลบ_p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User10\Documents\ใต้ยุคพลบาท\ธรรมาภิบาลกับการบริหารงานตามรอยพระยุคลบ_p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33110" cy="708318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User10\Documents\ใต้ยุคพลบาท\ธรรมาภิบาลกับการบริหารงานตามรอยพระยุคลบ_p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090012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User10\Documents\ใต้ยุคพลบาท\ธรรมาภิบาลกับการบริหารงานตามรอยพระยุคลบ_p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310281" cy="7185546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User10\Documents\ใต้ยุคพลบาท\ธรรมาภิบาลกับการบริหารงานตามรอยพระยุคลบ_p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06954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User10\Documents\ใต้ยุคพลบาท\ธรรมาภิบาลกับการบริหารงานตามรอยพระยุคลบ_p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233313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User10\Documents\ไฟล์งาน\King-rama-10-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836" y="-90834"/>
            <a:ext cx="4735453" cy="7103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10\Documents\ไฟล์งาน\57442725_349503195922081_422802903291275997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5174" y="87807"/>
            <a:ext cx="6770193" cy="677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User10\Documents\ใต้ยุคพลบาท\ธรรมาภิบาลกับการบริหารงานตามรอยพระยุคลบ_p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6035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User10\Documents\ใต้ยุคพลบาท\ธรรมาภิบาลกับการบริหารงานตามรอยพระยุคลบ_p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84423"/>
            <a:ext cx="12419463" cy="7119843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User10\Documents\ใต้ยุคพลบาท\ธรรมาภิบาลกับการบริหารงานตามรอยพระยุคลบ_p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450" y="0"/>
            <a:ext cx="12524498" cy="708318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User10\Documents\ใต้ยุคพลบาท\ธรรมาภิบาลกับการบริหารงานตามรอยพระยุคลบ_p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08318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User10\Documents\ใต้ยุคพลบาท\ธรรมาภิบาลกับการบริหารงานตามรอยพระยุคลบ_p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User10\Documents\ใต้ยุคพลบาท\ธรรมาภิบาลกับการบริหารงานตามรอยพระยุคลบ_p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303457" cy="7117307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User10\Documents\ใต้ยุคพลบาท\ธรรมาภิบาลกับการบริหารงานตามรอยพระยุคลบ_p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10778414" y="6063409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User10\Documents\ใต้ยุคพลบาท\ธรรมาภิบาลกับการบริหารงานตามรอยพระยุคลบ_p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508173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User10\Documents\ใต้ยุคพลบาท\ธรรมาภิบาลกับการบริหารงานตามรอยพระยุคลบ_p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8083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User10\Documents\ใต้ยุคพลบาท\ธรรมาภิบาลกับการบริหารงานตามรอยพระยุคลบ_p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74006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การน้อมนำศาสตร์พระราชาไปใช้ใน</a:t>
            </a:r>
            <a:br>
              <a:rPr lang="th-TH" dirty="0" smtClean="0"/>
            </a:br>
            <a:r>
              <a:rPr lang="th-TH" dirty="0" smtClean="0"/>
              <a:t>การจัดศึกษา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th-TH" dirty="0"/>
              <a:t>ดร.</a:t>
            </a:r>
            <a:r>
              <a:rPr lang="th-TH" dirty="0" err="1"/>
              <a:t>ละออ</a:t>
            </a:r>
            <a:r>
              <a:rPr lang="th-TH" dirty="0"/>
              <a:t>ตา </a:t>
            </a:r>
            <a:r>
              <a:rPr lang="th-TH" dirty="0" err="1"/>
              <a:t>พงษ์ฤ</a:t>
            </a:r>
            <a:r>
              <a:rPr lang="th-TH" dirty="0"/>
              <a:t>ทัศน์ </a:t>
            </a:r>
            <a:endParaRPr lang="th-TH" dirty="0" smtClean="0"/>
          </a:p>
          <a:p>
            <a:pPr algn="r"/>
            <a:r>
              <a:rPr lang="th-TH" smtClean="0"/>
              <a:t>ผอ.</a:t>
            </a:r>
            <a:r>
              <a:rPr lang="th-TH" dirty="0" err="1"/>
              <a:t>สพป.</a:t>
            </a:r>
            <a:r>
              <a:rPr lang="th-TH" dirty="0"/>
              <a:t>หนองคาย เขต 2</a:t>
            </a:r>
          </a:p>
        </p:txBody>
      </p:sp>
      <p:sp>
        <p:nvSpPr>
          <p:cNvPr id="4" name="ลูกศรขวา 3">
            <a:hlinkClick r:id="rId2" action="ppaction://hlinksldjump"/>
          </p:cNvPr>
          <p:cNvSpPr/>
          <p:nvPr/>
        </p:nvSpPr>
        <p:spPr>
          <a:xfrm>
            <a:off x="10000443" y="6063343"/>
            <a:ext cx="1872343" cy="79465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สู่ </a:t>
            </a:r>
            <a:r>
              <a:rPr lang="en-US" dirty="0" smtClean="0"/>
              <a:t>NAGA MODEL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21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 descr="C:\Users\User10\Documents\ใต้ยุคพลบาท\ธรรมาภิบาลกับการบริหารงานตามรอยพระยุคลบ_p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6035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User10\Documents\ใต้ยุคพลบาท\ธรรมาภิบาลกับการบริหารงานตามรอยพระยุคลบ_p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508173" cy="7062716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11242648" y="6306938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User10\Documents\ใต้ยุคพลบาท\ธรรมาภิบาลกับการบริหารงานตามรอยพระยุคลบ_p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64872" cy="6967182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User10\Documents\ใต้ยุคพลบาท\ธรรมาภิบาลกับการบริหารงานตามรอยพระยุคลบ_p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67230" cy="7014949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User10\Documents\ใต้ยุคพลบาท\ธรรมาภิบาลกับการบริหารงานตามรอยพระยุคลบ_p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6035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User10\Documents\ใต้ยุคพลบาท\ธรรมาภิบาลกับการบริหารงานตามรอยพระยุคลบ_p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User10\Documents\ใต้ยุคพลบาท\ธรรมาภิบาลกับการบริหารงานตามรอยพระยุคลบ_p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398991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User10\Documents\ใต้ยุคพลบาท\ธรรมาภิบาลกับการบริหารงานตามรอยพระยุคลบ_p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241713" y="5500701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User10\Documents\ใต้ยุคพลบาท\ธรรมาภิบาลกับการบริหารงานตามรอยพระยุคลบ_p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289809" cy="699447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User10\Documents\ใต้ยุคพลบาท\ธรรมาภิบาลกับการบริหารงานตามรอยพระยุคลบ_p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วงรี 60"/>
          <p:cNvSpPr/>
          <p:nvPr/>
        </p:nvSpPr>
        <p:spPr>
          <a:xfrm>
            <a:off x="7519916" y="4176215"/>
            <a:ext cx="1160060" cy="96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2" action="ppaction://hlinksldjump"/>
          </p:cNvPr>
          <p:cNvSpPr/>
          <p:nvPr/>
        </p:nvSpPr>
        <p:spPr>
          <a:xfrm>
            <a:off x="463266" y="916297"/>
            <a:ext cx="11988800" cy="4997451"/>
          </a:xfrm>
          <a:prstGeom prst="rect">
            <a:avLst/>
          </a:prstGeom>
          <a:solidFill>
            <a:schemeClr val="bg1"/>
          </a:solidFill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8640234" y="1300166"/>
            <a:ext cx="3412068" cy="2827337"/>
            <a:chOff x="6489700" y="1281327"/>
            <a:chExt cx="2559619" cy="2827123"/>
          </a:xfrm>
        </p:grpSpPr>
        <p:pic>
          <p:nvPicPr>
            <p:cNvPr id="3189" name="Picture 2" descr="C:\Users\laorta\Desktop\ผลงานย้าย-ผอ-เขต-ปี-60-1 (1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742" t="8496" r="1759" b="73653"/>
            <a:stretch>
              <a:fillRect/>
            </a:stretch>
          </p:blipFill>
          <p:spPr bwMode="auto">
            <a:xfrm>
              <a:off x="6600825" y="1281327"/>
              <a:ext cx="2448494" cy="2533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6489700" y="3429051"/>
              <a:ext cx="438247" cy="679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</p:grp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27777"/>
            <a:ext cx="28448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C673CB-FFD3-45C1-B679-1B37CC4E8625}" type="slidenum">
              <a:rPr lang="en-US" altLang="th-TH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th-TH" sz="1200">
              <a:solidFill>
                <a:srgbClr val="898989"/>
              </a:solidFill>
            </a:endParaRPr>
          </a:p>
        </p:txBody>
      </p:sp>
      <p:pic>
        <p:nvPicPr>
          <p:cNvPr id="3077" name="Picture 2" descr="C:\Users\laorta\Desktop\ผลงานย้าย-ผอ-เขต-ปี-60-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16" t="1723" r="3165" b="93753"/>
          <a:stretch>
            <a:fillRect/>
          </a:stretch>
        </p:blipFill>
        <p:spPr bwMode="auto">
          <a:xfrm>
            <a:off x="101600" y="93666"/>
            <a:ext cx="119888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nt-Up Arrow 3"/>
          <p:cNvSpPr/>
          <p:nvPr/>
        </p:nvSpPr>
        <p:spPr>
          <a:xfrm rot="5400000">
            <a:off x="4746087" y="5936714"/>
            <a:ext cx="647700" cy="832927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TextBox 5">
            <a:hlinkClick r:id="rId4" action="ppaction://hlinkfile"/>
          </p:cNvPr>
          <p:cNvSpPr txBox="1"/>
          <p:nvPr/>
        </p:nvSpPr>
        <p:spPr>
          <a:xfrm>
            <a:off x="3351957" y="5080140"/>
            <a:ext cx="2155612" cy="707886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รัฐธรรมนูญ</a:t>
            </a:r>
          </a:p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54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(การศึกษา)</a:t>
            </a:r>
          </a:p>
        </p:txBody>
      </p:sp>
      <p:sp>
        <p:nvSpPr>
          <p:cNvPr id="9" name="Up Arrow 8"/>
          <p:cNvSpPr/>
          <p:nvPr/>
        </p:nvSpPr>
        <p:spPr>
          <a:xfrm>
            <a:off x="4998769" y="4086227"/>
            <a:ext cx="370155" cy="373380"/>
          </a:xfrm>
          <a:prstGeom prst="upArrow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1" name="Oval 10"/>
          <p:cNvSpPr/>
          <p:nvPr/>
        </p:nvSpPr>
        <p:spPr>
          <a:xfrm>
            <a:off x="4999569" y="1647825"/>
            <a:ext cx="3230033" cy="2438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Right Arrow Callout 11"/>
          <p:cNvSpPr/>
          <p:nvPr/>
        </p:nvSpPr>
        <p:spPr>
          <a:xfrm rot="16200000">
            <a:off x="1986503" y="4442300"/>
            <a:ext cx="830132" cy="3821007"/>
          </a:xfrm>
          <a:prstGeom prst="rightArrowCallout">
            <a:avLst>
              <a:gd name="adj1" fmla="val 50428"/>
              <a:gd name="adj2" fmla="val 55877"/>
              <a:gd name="adj3" fmla="val 18594"/>
              <a:gd name="adj4" fmla="val 74156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645257" y="6061406"/>
            <a:ext cx="3726135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4400" b="1" spc="51" dirty="0">
                <a:ln w="11430"/>
                <a:latin typeface="TH SarabunPSK" panose="020B0500040200020003" pitchFamily="34" charset="-34"/>
                <a:cs typeface="TH SarabunPSK" panose="020B0500040200020003" pitchFamily="34" charset="-34"/>
              </a:rPr>
              <a:t>ศีลธรรม นำวิชา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7119695" y="794616"/>
            <a:ext cx="3556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H SarabunPSK" panose="020B0500040200020003" pitchFamily="34" charset="-34"/>
                <a:cs typeface="TH SarabunPSK" panose="020B0500040200020003" pitchFamily="34" charset="-34"/>
              </a:rPr>
              <a:t>NAGA MODEL</a:t>
            </a:r>
            <a:endParaRPr lang="th-TH" sz="4000" b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6956717" y="1698627"/>
            <a:ext cx="1763951" cy="1130301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098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112000" y="1690690"/>
            <a:ext cx="152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18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altLang="th-TH" sz="18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การพัฒนาสร้างขีดความ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สามรถในการแข่งขัน</a:t>
            </a:r>
          </a:p>
        </p:txBody>
      </p:sp>
      <p:sp>
        <p:nvSpPr>
          <p:cNvPr id="22" name="Hexagon 21"/>
          <p:cNvSpPr/>
          <p:nvPr/>
        </p:nvSpPr>
        <p:spPr>
          <a:xfrm>
            <a:off x="5612210" y="1111885"/>
            <a:ext cx="1763951" cy="1130301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02" name="Text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638801" y="1093790"/>
            <a:ext cx="1763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1600" b="1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altLang="th-TH" sz="1600" b="1" dirty="0">
                <a:latin typeface="TH SarabunPSK" pitchFamily="34" charset="-34"/>
                <a:cs typeface="TH SarabunPSK" pitchFamily="34" charset="-34"/>
              </a:rPr>
              <a:t>การจัดการ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600" b="1" dirty="0">
                <a:latin typeface="TH SarabunPSK" pitchFamily="34" charset="-34"/>
                <a:cs typeface="TH SarabunPSK" pitchFamily="34" charset="-34"/>
              </a:rPr>
              <a:t>ศึกษาเพื่อความมั่นคงของสังคมและประเทศชาติ</a:t>
            </a:r>
          </a:p>
        </p:txBody>
      </p:sp>
      <p:sp>
        <p:nvSpPr>
          <p:cNvPr id="24" name="Hexagon 23"/>
          <p:cNvSpPr/>
          <p:nvPr/>
        </p:nvSpPr>
        <p:spPr>
          <a:xfrm>
            <a:off x="4260930" y="1692276"/>
            <a:ext cx="1763951" cy="1130301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66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06" name="TextBox 2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402667" y="1652590"/>
            <a:ext cx="152400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17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altLang="th-TH" sz="17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พัฒนาประสิทธิภาพของระบบบริหารจัดการ</a:t>
            </a:r>
          </a:p>
        </p:txBody>
      </p:sp>
      <p:sp>
        <p:nvSpPr>
          <p:cNvPr id="26" name="Hexagon 25"/>
          <p:cNvSpPr/>
          <p:nvPr/>
        </p:nvSpPr>
        <p:spPr>
          <a:xfrm>
            <a:off x="4291410" y="2838400"/>
            <a:ext cx="1763951" cy="1130301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10" name="TextBox 2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392084" y="2768602"/>
            <a:ext cx="162348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1500" b="1" dirty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altLang="th-TH" sz="1500" b="1" dirty="0">
                <a:latin typeface="TH SarabunPSK" pitchFamily="34" charset="-34"/>
                <a:cs typeface="TH SarabunPSK" pitchFamily="34" charset="-34"/>
              </a:rPr>
              <a:t>การจัดการ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 b="1" dirty="0">
                <a:latin typeface="TH SarabunPSK" pitchFamily="34" charset="-34"/>
                <a:cs typeface="TH SarabunPSK" pitchFamily="34" charset="-34"/>
              </a:rPr>
              <a:t>ศึกษาเพื่อสร้าง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 b="1" dirty="0">
                <a:latin typeface="TH SarabunPSK" pitchFamily="34" charset="-34"/>
                <a:cs typeface="TH SarabunPSK" pitchFamily="34" charset="-34"/>
              </a:rPr>
              <a:t>เสริมคุณภาพชีวิต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 b="1" dirty="0">
                <a:latin typeface="TH SarabunPSK" pitchFamily="34" charset="-34"/>
                <a:cs typeface="TH SarabunPSK" pitchFamily="34" charset="-34"/>
              </a:rPr>
              <a:t>ที่เป็นมิตรกับ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 b="1" dirty="0">
                <a:latin typeface="TH SarabunPSK" pitchFamily="34" charset="-34"/>
                <a:cs typeface="TH SarabunPSK" pitchFamily="34" charset="-34"/>
              </a:rPr>
              <a:t>สิ่งแวดล้อม</a:t>
            </a:r>
          </a:p>
        </p:txBody>
      </p:sp>
      <p:sp>
        <p:nvSpPr>
          <p:cNvPr id="19" name="Rectangle 18"/>
          <p:cNvSpPr/>
          <p:nvPr/>
        </p:nvSpPr>
        <p:spPr>
          <a:xfrm rot="1800496">
            <a:off x="7308853" y="3979864"/>
            <a:ext cx="241300" cy="438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Hexagon 27"/>
          <p:cNvSpPr/>
          <p:nvPr/>
        </p:nvSpPr>
        <p:spPr>
          <a:xfrm>
            <a:off x="5648962" y="3390265"/>
            <a:ext cx="1763951" cy="1130301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00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15" name="TextBox 2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712887" y="3519488"/>
            <a:ext cx="162136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15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15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การสร้างโอกาสความเสมอภาคและความเท่าเทียมทาง</a:t>
            </a:r>
            <a:r>
              <a:rPr lang="th-TH" altLang="th-TH" sz="1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การศึกษา</a:t>
            </a:r>
          </a:p>
        </p:txBody>
      </p:sp>
      <p:sp>
        <p:nvSpPr>
          <p:cNvPr id="30" name="Hexagon 29">
            <a:hlinkClick r:id="rId2" action="ppaction://hlinksldjump"/>
          </p:cNvPr>
          <p:cNvSpPr/>
          <p:nvPr/>
        </p:nvSpPr>
        <p:spPr>
          <a:xfrm>
            <a:off x="6971706" y="2830780"/>
            <a:ext cx="1763951" cy="1130301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19" name="TextBox 3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042152" y="2765427"/>
            <a:ext cx="1623483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17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altLang="th-TH" sz="1700" b="1" dirty="0">
                <a:latin typeface="TH SarabunPSK" pitchFamily="34" charset="-34"/>
                <a:cs typeface="TH SarabunPSK" pitchFamily="34" charset="-34"/>
              </a:rPr>
              <a:t> การพัฒนาศักยภาพผู้เรียนและสร้างสังคมแห่งการเรียนรู้</a:t>
            </a:r>
          </a:p>
        </p:txBody>
      </p:sp>
      <p:sp>
        <p:nvSpPr>
          <p:cNvPr id="18" name="Down Arrow 17"/>
          <p:cNvSpPr/>
          <p:nvPr/>
        </p:nvSpPr>
        <p:spPr>
          <a:xfrm rot="8036766">
            <a:off x="7374653" y="4048483"/>
            <a:ext cx="260425" cy="337276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4" name="Hexagon 33"/>
          <p:cNvSpPr/>
          <p:nvPr/>
        </p:nvSpPr>
        <p:spPr>
          <a:xfrm>
            <a:off x="5623559" y="2257427"/>
            <a:ext cx="1763951" cy="1130301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26" name="TextBox 3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706534" y="2263777"/>
            <a:ext cx="16234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การศึกษา </a:t>
            </a:r>
            <a:r>
              <a:rPr lang="en-US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Thailand 4.0</a:t>
            </a:r>
            <a:endParaRPr lang="th-TH" altLang="th-TH" sz="2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Oval 19">
            <a:hlinkClick r:id="" action="ppaction://noaction"/>
          </p:cNvPr>
          <p:cNvSpPr/>
          <p:nvPr/>
        </p:nvSpPr>
        <p:spPr>
          <a:xfrm>
            <a:off x="7535273" y="4199579"/>
            <a:ext cx="1129481" cy="84711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" name="TextBox 20">
            <a:hlinkClick r:id="" action="ppaction://noaction"/>
          </p:cNvPr>
          <p:cNvSpPr txBox="1"/>
          <p:nvPr/>
        </p:nvSpPr>
        <p:spPr>
          <a:xfrm>
            <a:off x="7462390" y="4435522"/>
            <a:ext cx="1292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PLC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ight Arrow 31"/>
          <p:cNvSpPr/>
          <p:nvPr/>
        </p:nvSpPr>
        <p:spPr>
          <a:xfrm rot="18604774">
            <a:off x="8425206" y="3709671"/>
            <a:ext cx="890237" cy="34398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" name="Rectangle 36"/>
          <p:cNvSpPr/>
          <p:nvPr/>
        </p:nvSpPr>
        <p:spPr>
          <a:xfrm>
            <a:off x="9232900" y="4206128"/>
            <a:ext cx="2572245" cy="798517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3" name="Right Arrow 32"/>
          <p:cNvSpPr/>
          <p:nvPr/>
        </p:nvSpPr>
        <p:spPr>
          <a:xfrm>
            <a:off x="8798984" y="4459606"/>
            <a:ext cx="345017" cy="236220"/>
          </a:xfrm>
          <a:prstGeom prst="rightArrow">
            <a:avLst/>
          </a:prstGeom>
          <a:solidFill>
            <a:srgbClr val="00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40" name="TextBox 3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9184470" y="4241470"/>
            <a:ext cx="26733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คนไทยในศตวรรษที่ </a:t>
            </a:r>
            <a:r>
              <a:rPr lang="en-US" altLang="th-TH" sz="2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21</a:t>
            </a:r>
            <a:r>
              <a:rPr lang="th-TH" altLang="th-TH" sz="2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เป็นมนุษย์ที่สมบูรณ์</a:t>
            </a:r>
          </a:p>
        </p:txBody>
      </p:sp>
      <p:sp>
        <p:nvSpPr>
          <p:cNvPr id="38" name="Up Arrow 37"/>
          <p:cNvSpPr/>
          <p:nvPr/>
        </p:nvSpPr>
        <p:spPr>
          <a:xfrm>
            <a:off x="10261600" y="3862613"/>
            <a:ext cx="406400" cy="277756"/>
          </a:xfrm>
          <a:prstGeom prst="upArrow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9" name="Isosceles Triangle 38"/>
          <p:cNvSpPr/>
          <p:nvPr/>
        </p:nvSpPr>
        <p:spPr>
          <a:xfrm>
            <a:off x="203200" y="1038227"/>
            <a:ext cx="3759200" cy="561975"/>
          </a:xfrm>
          <a:prstGeom prst="triangle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47" name="TextBox 3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422400" y="1114426"/>
            <a:ext cx="162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วิสัยทัศน์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3200" y="2938760"/>
            <a:ext cx="37592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โอกาสทางการศึกษา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3200" y="3352740"/>
            <a:ext cx="3759200" cy="40011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ความเท่าเทียม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3200" y="3776960"/>
            <a:ext cx="37592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คุณภาพทางการศึกษา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3200" y="4184957"/>
            <a:ext cx="3759200" cy="400110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ประสิทธิภาพ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3200" y="4598997"/>
            <a:ext cx="3759200" cy="40011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การเปลี่ยนแปลง</a:t>
            </a:r>
          </a:p>
        </p:txBody>
      </p:sp>
      <p:sp>
        <p:nvSpPr>
          <p:cNvPr id="42" name="Up Arrow Callout 41">
            <a:hlinkClick r:id="" action="ppaction://noaction"/>
          </p:cNvPr>
          <p:cNvSpPr/>
          <p:nvPr/>
        </p:nvSpPr>
        <p:spPr>
          <a:xfrm>
            <a:off x="800101" y="5075262"/>
            <a:ext cx="2088681" cy="639739"/>
          </a:xfrm>
          <a:prstGeom prst="upArrowCallout">
            <a:avLst>
              <a:gd name="adj1" fmla="val 50000"/>
              <a:gd name="adj2" fmla="val 54778"/>
              <a:gd name="adj3" fmla="val 25000"/>
              <a:gd name="adj4" fmla="val 64977"/>
            </a:avLst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53" name="Up Arrow Callout 52">
            <a:hlinkClick r:id="rId2" action="ppaction://hlinksldjump"/>
          </p:cNvPr>
          <p:cNvSpPr/>
          <p:nvPr/>
        </p:nvSpPr>
        <p:spPr>
          <a:xfrm>
            <a:off x="5734521" y="4695827"/>
            <a:ext cx="2088681" cy="1028700"/>
          </a:xfrm>
          <a:prstGeom prst="upArrowCallout">
            <a:avLst>
              <a:gd name="adj1" fmla="val 37037"/>
              <a:gd name="adj2" fmla="val 38111"/>
              <a:gd name="adj3" fmla="val 25000"/>
              <a:gd name="adj4" fmla="val 53635"/>
            </a:avLst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</a:t>
            </a:r>
          </a:p>
        </p:txBody>
      </p:sp>
      <p:sp>
        <p:nvSpPr>
          <p:cNvPr id="54" name="Up Arrow Callout 53"/>
          <p:cNvSpPr/>
          <p:nvPr/>
        </p:nvSpPr>
        <p:spPr>
          <a:xfrm>
            <a:off x="9550402" y="5067425"/>
            <a:ext cx="2088681" cy="639739"/>
          </a:xfrm>
          <a:prstGeom prst="upArrowCallout">
            <a:avLst>
              <a:gd name="adj1" fmla="val 50000"/>
              <a:gd name="adj2" fmla="val 54778"/>
              <a:gd name="adj3" fmla="val 25000"/>
              <a:gd name="adj4" fmla="val 6497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4114800" y="2695575"/>
            <a:ext cx="406400" cy="304800"/>
          </a:xfrm>
          <a:prstGeom prst="rightArrow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6" name="Right Arrow 55"/>
          <p:cNvSpPr/>
          <p:nvPr/>
        </p:nvSpPr>
        <p:spPr>
          <a:xfrm>
            <a:off x="8420100" y="2654793"/>
            <a:ext cx="406400" cy="304800"/>
          </a:xfrm>
          <a:prstGeom prst="rightArrow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5" name="Oval 54"/>
          <p:cNvSpPr/>
          <p:nvPr/>
        </p:nvSpPr>
        <p:spPr>
          <a:xfrm>
            <a:off x="9900691" y="2174324"/>
            <a:ext cx="1080895" cy="810671"/>
          </a:xfrm>
          <a:prstGeom prst="ellipse">
            <a:avLst/>
          </a:prstGeom>
          <a:solidFill>
            <a:srgbClr val="FD200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8" name="TextBox 57">
            <a:hlinkClick r:id="" action="ppaction://noaction"/>
          </p:cNvPr>
          <p:cNvSpPr txBox="1"/>
          <p:nvPr/>
        </p:nvSpPr>
        <p:spPr>
          <a:xfrm>
            <a:off x="9899652" y="2133601"/>
            <a:ext cx="110701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เด็กในศตวรรษที่ 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endParaRPr lang="th-TH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TextBox 56">
            <a:hlinkClick r:id="" action="ppaction://noaction"/>
          </p:cNvPr>
          <p:cNvSpPr txBox="1"/>
          <p:nvPr/>
        </p:nvSpPr>
        <p:spPr>
          <a:xfrm>
            <a:off x="3657600" y="990600"/>
            <a:ext cx="2235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TPOV</a:t>
            </a:r>
            <a:endParaRPr lang="th-TH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83" name="TextBox 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212169" y="4419601"/>
            <a:ext cx="1697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AGENDA</a:t>
            </a:r>
            <a:endParaRPr lang="th-TH" altLang="en-US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Oval 2">
            <a:hlinkClick r:id="" action="ppaction://noaction"/>
          </p:cNvPr>
          <p:cNvSpPr/>
          <p:nvPr/>
        </p:nvSpPr>
        <p:spPr>
          <a:xfrm>
            <a:off x="8815919" y="1057702"/>
            <a:ext cx="3236383" cy="26818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10192073" y="1710043"/>
            <a:ext cx="609599" cy="4667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9232900" y="2566989"/>
            <a:ext cx="747184" cy="5715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Oval 9">
            <a:hlinkClick r:id="" action="ppaction://noaction"/>
          </p:cNvPr>
          <p:cNvSpPr/>
          <p:nvPr/>
        </p:nvSpPr>
        <p:spPr>
          <a:xfrm>
            <a:off x="9936330" y="2115404"/>
            <a:ext cx="1043294" cy="8713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" name="TextBox 1">
            <a:hlinkClick r:id="rId6" action="ppaction://hlinksldjump"/>
          </p:cNvPr>
          <p:cNvSpPr txBox="1"/>
          <p:nvPr/>
        </p:nvSpPr>
        <p:spPr>
          <a:xfrm>
            <a:off x="203202" y="1620456"/>
            <a:ext cx="3774415" cy="129266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น้อมนำศาสตร์พระราชา </a:t>
            </a:r>
          </a:p>
          <a:p>
            <a:pPr algn="ctr"/>
            <a:r>
              <a:rPr lang="th-TH" sz="26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</a:t>
            </a: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การจัดการศึกษา เพื่อพัฒนาผู้เรียนในศตวรรษที่ 21</a:t>
            </a: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60" t="14909" r="22787" b="26497"/>
          <a:stretch/>
        </p:blipFill>
        <p:spPr>
          <a:xfrm>
            <a:off x="10886019" y="2729949"/>
            <a:ext cx="545701" cy="337653"/>
          </a:xfrm>
          <a:prstGeom prst="ellipse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>
            <a:hlinkClick r:id="" action="ppaction://noaction"/>
          </p:cNvPr>
          <p:cNvSpPr txBox="1"/>
          <p:nvPr/>
        </p:nvSpPr>
        <p:spPr>
          <a:xfrm>
            <a:off x="5698076" y="5937243"/>
            <a:ext cx="6297995" cy="893862"/>
          </a:xfrm>
          <a:prstGeom prst="roundRect">
            <a:avLst/>
          </a:prstGeom>
          <a:solidFill>
            <a:srgbClr val="D6009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100" dirty="0" smtClean="0">
                <a:solidFill>
                  <a:schemeClr val="bg1"/>
                </a:solidFill>
              </a:rPr>
              <a:t>NONGKHAI2  </a:t>
            </a:r>
            <a:r>
              <a:rPr lang="en-US" sz="3100" dirty="0">
                <a:solidFill>
                  <a:schemeClr val="bg1"/>
                </a:solidFill>
              </a:rPr>
              <a:t>Excellence</a:t>
            </a:r>
            <a:endParaRPr lang="th-TH" sz="3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User10\Documents\ใต้ยุคพลบาท\ธรรมาภิบาลกับการบริหารงานตามรอยพระยุคลบ_p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74006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User10\Documents\ใต้ยุคพลบาท\ธรรมาภิบาลกับการบริหารงานตามรอยพระยุคลบ_p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23928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Users\User10\Documents\ใต้ยุคพลบาท\ธรรมาภิบาลกับการบริหารงานตามรอยพระยุคลบ_p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274257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389424" y="6464337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Users\User10\Documents\ใต้ยุคพลบาท\ธรรมาภิบาลกับการบริหารงานตามรอยพระยุคลบ_p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74054" cy="7083188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Users\User10\Documents\ใต้ยุคพลบาท\ธรรมาภิบาลกับการบริหารงานตามรอยพระยุคลบ_p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64872" cy="6858000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C:\Users\User10\Documents\ใต้ยุคพลบาท\ธรรมาภิบาลกับการบริหารงานตามรอยพระยุคลบ_p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385343" cy="7124131"/>
          </a:xfrm>
          <a:prstGeom prst="rect">
            <a:avLst/>
          </a:prstGeom>
          <a:noFill/>
        </p:spPr>
      </p:pic>
      <p:sp>
        <p:nvSpPr>
          <p:cNvPr id="5" name="ลูกศรขวา 4">
            <a:hlinkClick r:id="rId3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C:\Users\User10\Documents\ใต้ยุคพลบาท\ธรรมาภิบาลกับการบริหารงานตามรอยพระยุคลบ_p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385343" cy="7049069"/>
          </a:xfrm>
          <a:prstGeom prst="rect">
            <a:avLst/>
          </a:prstGeom>
          <a:noFill/>
        </p:spPr>
      </p:pic>
      <p:pic>
        <p:nvPicPr>
          <p:cNvPr id="53251" name="Picture 3" descr="C:\Users\User10\Documents\B3sXPnrCMAAgyPc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13775" y="5186600"/>
            <a:ext cx="1541747" cy="1541747"/>
          </a:xfrm>
          <a:prstGeom prst="rect">
            <a:avLst/>
          </a:prstGeom>
          <a:noFill/>
        </p:spPr>
      </p:pic>
      <p:sp>
        <p:nvSpPr>
          <p:cNvPr id="6" name="ลูกศรขวา 5">
            <a:hlinkClick r:id="rId5" action="ppaction://hlinksldjump"/>
          </p:cNvPr>
          <p:cNvSpPr/>
          <p:nvPr/>
        </p:nvSpPr>
        <p:spPr>
          <a:xfrm>
            <a:off x="452728" y="6175950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1C3C-0037-4DC2-AD90-8275AFF97662}" type="slidenum">
              <a:rPr lang="en-US" altLang="th-TH" smtClean="0"/>
              <a:pPr/>
              <a:t>47</a:t>
            </a:fld>
            <a:endParaRPr lang="en-US" altLang="th-TH"/>
          </a:p>
        </p:txBody>
      </p:sp>
      <p:sp>
        <p:nvSpPr>
          <p:cNvPr id="5" name="Rectangle 4"/>
          <p:cNvSpPr/>
          <p:nvPr/>
        </p:nvSpPr>
        <p:spPr>
          <a:xfrm>
            <a:off x="222369" y="257837"/>
            <a:ext cx="11684000" cy="892552"/>
          </a:xfrm>
          <a:prstGeom prst="rect">
            <a:avLst/>
          </a:prstGeom>
          <a:solidFill>
            <a:srgbClr val="0066FF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200" b="1" spc="5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 5 ประการ</a:t>
            </a:r>
            <a:endParaRPr lang="en-US" sz="5200" b="1" spc="5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000" y="1510275"/>
            <a:ext cx="9550400" cy="853916"/>
          </a:xfrm>
          <a:prstGeom prst="hexagon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ความพอเพียง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0" y="2600447"/>
            <a:ext cx="9550400" cy="853916"/>
          </a:xfrm>
          <a:prstGeom prst="hexagon">
            <a:avLst/>
          </a:prstGeom>
          <a:solidFill>
            <a:srgbClr val="66FFCC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3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กตัญญู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9169" y="3691193"/>
            <a:ext cx="9550400" cy="827723"/>
          </a:xfrm>
          <a:prstGeom prst="hexagon">
            <a:avLst/>
          </a:prstGeom>
          <a:solidFill>
            <a:srgbClr val="00FF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ความซื่อสัตย์สุจริต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9169" y="4700906"/>
            <a:ext cx="9550400" cy="827723"/>
          </a:xfrm>
          <a:prstGeom prst="hexagon">
            <a:avLst/>
          </a:prstGeom>
          <a:solidFill>
            <a:srgbClr val="FFFF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ความรับผิดชอบ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0000" y="5711192"/>
            <a:ext cx="9550400" cy="827723"/>
          </a:xfrm>
          <a:prstGeom prst="hexagon">
            <a:avLst/>
          </a:prstGeom>
          <a:solidFill>
            <a:srgbClr val="FFFF66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อุดมการณ์คุณธรรม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0" y="-1"/>
            <a:ext cx="12192000" cy="6853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ลูกศรขวา 11">
            <a:hlinkClick r:id="rId2" action="ppaction://hlinksldjump"/>
          </p:cNvPr>
          <p:cNvSpPr/>
          <p:nvPr/>
        </p:nvSpPr>
        <p:spPr>
          <a:xfrm>
            <a:off x="10869854" y="6225187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3862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53925" y="304295"/>
            <a:ext cx="10897105" cy="1485900"/>
          </a:xfrm>
        </p:spPr>
        <p:txBody>
          <a:bodyPr>
            <a:noAutofit/>
          </a:bodyPr>
          <a:lstStyle/>
          <a:p>
            <a:pPr algn="ctr"/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ยุทธศาสตร์ชาติ ว่าด้วยการป้องกันและปราบปรามการทุจริต 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/>
            </a:r>
            <a:br>
              <a:rPr lang="en-US" sz="4800" dirty="0" smtClean="0">
                <a:latin typeface="DSN NamKang" pitchFamily="2" charset="-34"/>
                <a:cs typeface="DSN NamKang" pitchFamily="2" charset="-34"/>
              </a:rPr>
            </a:br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(ระยะที่ 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>3</a:t>
            </a:r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 พ.ศ. 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>2560  - 2564</a:t>
            </a:r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)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/>
            </a:r>
            <a:br>
              <a:rPr lang="en-US" sz="4800" dirty="0" smtClean="0">
                <a:latin typeface="DSN NamKang" pitchFamily="2" charset="-34"/>
                <a:cs typeface="DSN NamKang" pitchFamily="2" charset="-34"/>
              </a:rPr>
            </a:b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>“</a:t>
            </a:r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ประเทศไทยใสสะอาด ไทยทั้งชาติต้านทุจริต 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/>
            </a:r>
            <a:br>
              <a:rPr lang="en-US" sz="4800" dirty="0" smtClean="0">
                <a:latin typeface="DSN NamKang" pitchFamily="2" charset="-34"/>
                <a:cs typeface="DSN NamKang" pitchFamily="2" charset="-34"/>
              </a:rPr>
            </a:br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(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>Zero </a:t>
            </a:r>
            <a:r>
              <a:rPr lang="en-US" sz="4800" dirty="0" err="1" smtClean="0">
                <a:latin typeface="DSN NamKang" pitchFamily="2" charset="-34"/>
                <a:cs typeface="DSN NamKang" pitchFamily="2" charset="-34"/>
              </a:rPr>
              <a:t>Tolrance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> &amp;</a:t>
            </a:r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 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>clean Thailand</a:t>
            </a:r>
            <a:r>
              <a:rPr lang="th-TH" sz="4800" dirty="0" smtClean="0">
                <a:latin typeface="DSN NamKang" pitchFamily="2" charset="-34"/>
                <a:cs typeface="DSN NamKang" pitchFamily="2" charset="-34"/>
              </a:rPr>
              <a:t>)</a:t>
            </a:r>
            <a:r>
              <a:rPr lang="en-US" sz="4800" dirty="0" smtClean="0">
                <a:latin typeface="DSN NamKang" pitchFamily="2" charset="-34"/>
                <a:cs typeface="DSN NamKang" pitchFamily="2" charset="-34"/>
              </a:rPr>
              <a:t>”</a:t>
            </a:r>
            <a:endParaRPr lang="en-US" sz="4800" dirty="0">
              <a:latin typeface="DSN NamKang" pitchFamily="2" charset="-34"/>
              <a:cs typeface="DSN NamKang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3351" y="2967258"/>
            <a:ext cx="99251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พันธ</a:t>
            </a:r>
            <a:r>
              <a:rPr lang="th-TH" sz="4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กิจ</a:t>
            </a:r>
          </a:p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-</a:t>
            </a:r>
            <a:r>
              <a:rPr lang="th-TH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ยกระดับ</a:t>
            </a:r>
            <a:r>
              <a:rPr lang="th-TH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ธรรมาภิ</a:t>
            </a:r>
            <a:r>
              <a:rPr lang="th-TH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บาลในการบริหารจัดการทุกภาคส่วนรูปแบบ</a:t>
            </a:r>
            <a:r>
              <a:rPr lang="th-TH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บูรณา</a:t>
            </a:r>
            <a:r>
              <a:rPr lang="th-TH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การ</a:t>
            </a:r>
          </a:p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-</a:t>
            </a:r>
            <a:r>
              <a:rPr lang="th-TH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ปฏิรูปกระบวนการป้องกันและปราบปรามการทุจริตทั้งระบบให้มี</a:t>
            </a:r>
            <a:r>
              <a:rPr lang="th-TH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amKang" pitchFamily="2" charset="-34"/>
                <a:cs typeface="DSN NamKang" pitchFamily="2" charset="-34"/>
              </a:rPr>
              <a:t>มาตราฐาน</a:t>
            </a:r>
            <a:endParaRPr lang="en-US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SN NamKang" pitchFamily="2" charset="-34"/>
              <a:cs typeface="DSN NamKang" pitchFamily="2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835677" y="199836"/>
            <a:ext cx="10906188" cy="27674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180848" y="496562"/>
            <a:ext cx="6727804" cy="1217181"/>
          </a:xfrm>
          <a:prstGeom prst="roundRect">
            <a:avLst/>
          </a:prstGeom>
          <a:solidFill>
            <a:srgbClr val="24F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8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rKorn" pitchFamily="2" charset="-34"/>
                <a:cs typeface="DSN ArKorn" pitchFamily="2" charset="-34"/>
              </a:rPr>
              <a:t>เป้าประสงค์เชิงยุทธศาสตร์</a:t>
            </a:r>
            <a:r>
              <a:rPr lang="en-US" sz="8000" b="1" u="sng" dirty="0" smtClean="0">
                <a:solidFill>
                  <a:srgbClr val="5134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rKorn" pitchFamily="2" charset="-34"/>
                <a:cs typeface="DSN ArKorn" pitchFamily="2" charset="-34"/>
              </a:rPr>
              <a:t/>
            </a:r>
            <a:br>
              <a:rPr lang="en-US" sz="8000" b="1" u="sng" dirty="0" smtClean="0">
                <a:solidFill>
                  <a:srgbClr val="5134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rKorn" pitchFamily="2" charset="-34"/>
                <a:cs typeface="DSN ArKorn" pitchFamily="2" charset="-34"/>
              </a:rPr>
            </a:br>
            <a:r>
              <a:rPr lang="th-TH" sz="5400" u="sng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  <a:t/>
            </a:r>
            <a:br>
              <a:rPr lang="th-TH" sz="5400" u="sng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</a:br>
            <a:r>
              <a:rPr lang="en-US" sz="6700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  <a:t>-</a:t>
            </a:r>
            <a:r>
              <a:rPr lang="th-TH" sz="6700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  <a:t>ประเทศไทยได้รับการประเมินดัชนีการรับรู้การทุจริต (</a:t>
            </a:r>
            <a:r>
              <a:rPr lang="en-US" sz="6700" dirty="0" err="1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  <a:t>Corrupton</a:t>
            </a:r>
            <a:r>
              <a:rPr lang="en-US" sz="6700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  <a:t> Perception Index : CPI</a:t>
            </a:r>
            <a:r>
              <a:rPr lang="th-TH" sz="6700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  <a:t>)</a:t>
            </a:r>
            <a:r>
              <a:rPr lang="en-US" sz="6700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  <a:t/>
            </a:r>
            <a:br>
              <a:rPr lang="en-US" sz="6700" dirty="0" smtClean="0">
                <a:solidFill>
                  <a:srgbClr val="5134FE"/>
                </a:solidFill>
                <a:latin typeface="DSN ArKorn" pitchFamily="2" charset="-34"/>
                <a:cs typeface="DSN ArKorn" pitchFamily="2" charset="-34"/>
              </a:rPr>
            </a:br>
            <a:r>
              <a:rPr lang="th-TH" sz="6700" u="sng" dirty="0" smtClean="0">
                <a:solidFill>
                  <a:srgbClr val="FF0000"/>
                </a:solidFill>
                <a:latin typeface="DSN ArKorn" pitchFamily="2" charset="-34"/>
                <a:cs typeface="DSN ArKorn" pitchFamily="2" charset="-34"/>
              </a:rPr>
              <a:t>ไม่น้อยกว่าร้อยล่ะ </a:t>
            </a:r>
            <a:r>
              <a:rPr lang="en-US" sz="6700" u="sng" dirty="0" smtClean="0">
                <a:solidFill>
                  <a:srgbClr val="FF0000"/>
                </a:solidFill>
                <a:latin typeface="DSN ArKorn" pitchFamily="2" charset="-34"/>
                <a:cs typeface="DSN ArKorn" pitchFamily="2" charset="-34"/>
              </a:rPr>
              <a:t>50 </a:t>
            </a:r>
            <a:endParaRPr lang="en-US" sz="6700" u="sng" dirty="0">
              <a:solidFill>
                <a:srgbClr val="FF0000"/>
              </a:solidFill>
              <a:latin typeface="DSN ArKorn" pitchFamily="2" charset="-34"/>
              <a:cs typeface="DSN ArKor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User10\Desktop\InkedInkedโมเดลการศึกษา4.0_L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9644" y="-154745"/>
            <a:ext cx="12508934" cy="7158251"/>
          </a:xfrm>
          <a:prstGeom prst="rect">
            <a:avLst/>
          </a:prstGeom>
          <a:noFill/>
        </p:spPr>
      </p:pic>
      <p:sp>
        <p:nvSpPr>
          <p:cNvPr id="4" name="สี่เหลี่ยมผืนผ้า 3">
            <a:hlinkClick r:id="rId3" action="ppaction://hlinksldjump"/>
          </p:cNvPr>
          <p:cNvSpPr/>
          <p:nvPr/>
        </p:nvSpPr>
        <p:spPr>
          <a:xfrm>
            <a:off x="2295083" y="1"/>
            <a:ext cx="7872317" cy="14351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5400" u="sng" dirty="0" smtClean="0">
                <a:ln>
                  <a:solidFill>
                    <a:srgbClr val="21E5FF"/>
                  </a:solidFill>
                </a:ln>
                <a:solidFill>
                  <a:srgbClr val="C00000"/>
                </a:solidFill>
                <a:latin typeface="DSN IsaRaPhap" pitchFamily="2" charset="-34"/>
                <a:cs typeface="DSN IsaRaPhap" pitchFamily="2" charset="-34"/>
              </a:rPr>
              <a:t>ศาสตร์พระราชา สู่การบูร</a:t>
            </a:r>
            <a:r>
              <a:rPr lang="th-TH" sz="5400" u="sng" dirty="0" err="1" smtClean="0">
                <a:ln>
                  <a:solidFill>
                    <a:srgbClr val="21E5FF"/>
                  </a:solidFill>
                </a:ln>
                <a:solidFill>
                  <a:srgbClr val="C00000"/>
                </a:solidFill>
                <a:latin typeface="DSN IsaRaPhap" pitchFamily="2" charset="-34"/>
                <a:cs typeface="DSN IsaRaPhap" pitchFamily="2" charset="-34"/>
              </a:rPr>
              <a:t>ณา</a:t>
            </a:r>
            <a:r>
              <a:rPr lang="th-TH" sz="5400" u="sng" dirty="0" smtClean="0">
                <a:ln>
                  <a:solidFill>
                    <a:srgbClr val="21E5FF"/>
                  </a:solidFill>
                </a:ln>
                <a:solidFill>
                  <a:srgbClr val="C00000"/>
                </a:solidFill>
                <a:latin typeface="DSN IsaRaPhap" pitchFamily="2" charset="-34"/>
                <a:cs typeface="DSN IsaRaPhap" pitchFamily="2" charset="-34"/>
              </a:rPr>
              <a:t>การจัดการศึกษา</a:t>
            </a:r>
            <a:endParaRPr lang="en-US" sz="5400" u="sng" dirty="0">
              <a:ln>
                <a:solidFill>
                  <a:srgbClr val="21E5FF"/>
                </a:solidFill>
              </a:ln>
              <a:solidFill>
                <a:srgbClr val="C00000"/>
              </a:solidFill>
              <a:latin typeface="DSN IsaRaPhap" pitchFamily="2" charset="-34"/>
              <a:cs typeface="DSN IsaRaPhap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มุมมน 7"/>
          <p:cNvSpPr/>
          <p:nvPr/>
        </p:nvSpPr>
        <p:spPr>
          <a:xfrm>
            <a:off x="5607513" y="3603099"/>
            <a:ext cx="3197372" cy="3070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แผนผังลำดับงาน: เทปเจาะรู 3"/>
          <p:cNvSpPr/>
          <p:nvPr/>
        </p:nvSpPr>
        <p:spPr>
          <a:xfrm>
            <a:off x="841731" y="211947"/>
            <a:ext cx="10276403" cy="1423073"/>
          </a:xfrm>
          <a:prstGeom prst="flowChartPunchedTape">
            <a:avLst/>
          </a:prstGeom>
          <a:solidFill>
            <a:srgbClr val="21E5FF"/>
          </a:solidFill>
          <a:ln>
            <a:solidFill>
              <a:srgbClr val="E65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9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mPun Solid" pitchFamily="2" charset="-34"/>
                <a:cs typeface="DSN AmPun Solid" pitchFamily="2" charset="-34"/>
              </a:rPr>
              <a:t>การขับเคลื่อนในสถานศึกษา ระยะที่ </a:t>
            </a:r>
            <a:r>
              <a:rPr lang="en-US" sz="49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mPun Solid" pitchFamily="2" charset="-34"/>
                <a:cs typeface="DSN AmPun Solid" pitchFamily="2" charset="-34"/>
              </a:rPr>
              <a:t>3 </a:t>
            </a:r>
            <a:r>
              <a:rPr lang="th-TH" sz="49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mPun Solid" pitchFamily="2" charset="-34"/>
                <a:cs typeface="DSN AmPun Solid" pitchFamily="2" charset="-34"/>
              </a:rPr>
              <a:t>(พ.ศ.</a:t>
            </a:r>
            <a:r>
              <a:rPr lang="en-US" sz="49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mPun Solid" pitchFamily="2" charset="-34"/>
                <a:cs typeface="DSN AmPun Solid" pitchFamily="2" charset="-34"/>
              </a:rPr>
              <a:t>2560-2564</a:t>
            </a:r>
            <a:r>
              <a:rPr lang="th-TH" sz="49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AmPun Solid" pitchFamily="2" charset="-34"/>
                <a:cs typeface="DSN AmPun Solid" pitchFamily="2" charset="-34"/>
              </a:rPr>
              <a:t>)</a:t>
            </a:r>
            <a:r>
              <a:rPr lang="en-US" sz="5300" dirty="0" smtClean="0">
                <a:latin typeface="DSN AmPun Solid" pitchFamily="2" charset="-34"/>
                <a:cs typeface="DSN AmPun Solid" pitchFamily="2" charset="-34"/>
              </a:rPr>
              <a:t/>
            </a:r>
            <a:br>
              <a:rPr lang="en-US" sz="5300" dirty="0" smtClean="0">
                <a:latin typeface="DSN AmPun Solid" pitchFamily="2" charset="-34"/>
                <a:cs typeface="DSN AmPun Solid" pitchFamily="2" charset="-34"/>
              </a:rPr>
            </a:br>
            <a:r>
              <a:rPr lang="th-TH" sz="5300" dirty="0" smtClean="0">
                <a:latin typeface="DSN AmPun Solid" pitchFamily="2" charset="-34"/>
                <a:cs typeface="DSN AmPun Solid" pitchFamily="2" charset="-34"/>
              </a:rPr>
              <a:t/>
            </a:r>
            <a:br>
              <a:rPr lang="th-TH" sz="5300" dirty="0" smtClean="0">
                <a:latin typeface="DSN AmPun Solid" pitchFamily="2" charset="-34"/>
                <a:cs typeface="DSN AmPun Solid" pitchFamily="2" charset="-34"/>
              </a:rPr>
            </a:br>
            <a:r>
              <a:rPr lang="th-TH" dirty="0" smtClean="0">
                <a:solidFill>
                  <a:schemeClr val="accent6">
                    <a:lumMod val="75000"/>
                  </a:schemeClr>
                </a:solidFill>
                <a:latin typeface="DSN MonTaNa" pitchFamily="2" charset="-34"/>
                <a:cs typeface="DSN MonTaNa" pitchFamily="2" charset="-34"/>
              </a:rPr>
              <a:t>ยุทธศาสตร์ที่ ๑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DSN MonTaNa" pitchFamily="2" charset="-34"/>
                <a:cs typeface="DSN MonTaNa" pitchFamily="2" charset="-34"/>
              </a:rPr>
              <a:t>: </a:t>
            </a:r>
            <a:r>
              <a:rPr lang="th-TH" dirty="0" smtClean="0">
                <a:latin typeface="DSN MonTaNa" pitchFamily="2" charset="-34"/>
                <a:cs typeface="DSN MonTaNa" pitchFamily="2" charset="-34"/>
              </a:rPr>
              <a:t>สร้างสังคมที่ไม่ทนต่อการทุจริต และยุทธศาสตร์ ที่ </a:t>
            </a:r>
            <a:r>
              <a:rPr lang="en-US" dirty="0" smtClean="0">
                <a:latin typeface="DSN MonTaNa" pitchFamily="2" charset="-34"/>
                <a:cs typeface="DSN MonTaNa" pitchFamily="2" charset="-34"/>
              </a:rPr>
              <a:t>4</a:t>
            </a:r>
            <a:r>
              <a:rPr lang="th-TH" dirty="0" smtClean="0">
                <a:latin typeface="DSN MonTaNa" pitchFamily="2" charset="-34"/>
                <a:cs typeface="DSN MonTaNa" pitchFamily="2" charset="-34"/>
              </a:rPr>
              <a:t> พัฒนาระบบป้องกันการทุจริตเชิงรุก เพื่อพัฒนานักเรียน ครู ผู้บริหารและบุคลากรทางการศึกษา ของ </a:t>
            </a:r>
            <a:r>
              <a:rPr lang="th-TH" dirty="0" err="1" smtClean="0">
                <a:latin typeface="DSN MonTaNa" pitchFamily="2" charset="-34"/>
                <a:cs typeface="DSN MonTaNa" pitchFamily="2" charset="-34"/>
              </a:rPr>
              <a:t>สพฐ.</a:t>
            </a:r>
            <a:r>
              <a:rPr lang="th-TH" dirty="0" smtClean="0">
                <a:latin typeface="DSN MonTaNa" pitchFamily="2" charset="-34"/>
                <a:cs typeface="DSN MonTaNa" pitchFamily="2" charset="-34"/>
              </a:rPr>
              <a:t> </a:t>
            </a:r>
            <a:br>
              <a:rPr lang="th-TH" dirty="0" smtClean="0">
                <a:latin typeface="DSN MonTaNa" pitchFamily="2" charset="-34"/>
                <a:cs typeface="DSN MonTaNa" pitchFamily="2" charset="-34"/>
              </a:rPr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endParaRPr lang="en-US" dirty="0"/>
          </a:p>
        </p:txBody>
      </p:sp>
      <p:sp>
        <p:nvSpPr>
          <p:cNvPr id="5" name="เครื่องหมายบั้ง 4"/>
          <p:cNvSpPr/>
          <p:nvPr/>
        </p:nvSpPr>
        <p:spPr>
          <a:xfrm>
            <a:off x="999180" y="4820280"/>
            <a:ext cx="4705224" cy="61161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8850" y="4783947"/>
            <a:ext cx="4293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latin typeface="DSN MonTaNa" pitchFamily="2" charset="-34"/>
                <a:cs typeface="DSN MonTaNa" pitchFamily="2" charset="-34"/>
              </a:rPr>
              <a:t>ให้เกิดคุณลักษณะ ๕ ประการ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2013" y="3627322"/>
            <a:ext cx="4771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๑.ทักษะกระบวนการคิด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๒.มีวินัย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๓.ซื่อสัตว์สุจริต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๔.อยู่อย่างพอพียง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๕.จิตสา</a:t>
            </a:r>
            <a:r>
              <a:rPr lang="th-TH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ธารณธะ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วงเล็บปีกกาขวา 8"/>
          <p:cNvSpPr/>
          <p:nvPr/>
        </p:nvSpPr>
        <p:spPr>
          <a:xfrm>
            <a:off x="8950220" y="3827158"/>
            <a:ext cx="308837" cy="2579698"/>
          </a:xfrm>
          <a:prstGeom prst="rightBrace">
            <a:avLst>
              <a:gd name="adj1" fmla="val 8333"/>
              <a:gd name="adj2" fmla="val 5023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9622394" y="3554654"/>
            <a:ext cx="2246639" cy="29793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69748" y="3772658"/>
            <a:ext cx="2422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ปฏิญญาโรงเรียน</a:t>
            </a:r>
          </a:p>
          <a:p>
            <a:r>
              <a:rPr lang="th-TH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สุจริต ๓ ด้าน</a:t>
            </a:r>
          </a:p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๑.การป้องกัน</a:t>
            </a:r>
          </a:p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๒.การปลูก</a:t>
            </a:r>
          </a:p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๓.การสร้างเครือข่าย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rgbClr val="FF0000"/>
                </a:solidFill>
              </a:rPr>
              <a:t>หลักสูตรต้านทุจริตศึกษา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10\Documents\ไฟล์งาน\1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621" y="1513907"/>
            <a:ext cx="10570989" cy="4947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STRONG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SUFFICENT                                                                                                                    </a:t>
            </a:r>
          </a:p>
          <a:p>
            <a:r>
              <a:rPr lang="en-US" smtClean="0"/>
              <a:t>TRANSPARENT                                                                                                                            </a:t>
            </a:r>
            <a:endParaRPr lang="en-US" dirty="0" smtClean="0"/>
          </a:p>
          <a:p>
            <a:r>
              <a:rPr lang="en-US" dirty="0" smtClean="0"/>
              <a:t>REALIZE</a:t>
            </a:r>
          </a:p>
          <a:p>
            <a:r>
              <a:rPr lang="en-US" dirty="0" smtClean="0"/>
              <a:t>ONWARD                                                                                                                            </a:t>
            </a:r>
          </a:p>
          <a:p>
            <a:r>
              <a:rPr lang="en-US" dirty="0" smtClean="0"/>
              <a:t>KNOWLEDGE</a:t>
            </a:r>
          </a:p>
          <a:p>
            <a:r>
              <a:rPr lang="en-US" dirty="0" smtClean="0"/>
              <a:t>GENEROSITY                            </a:t>
            </a:r>
            <a:r>
              <a:rPr lang="en-US" dirty="0" err="1" smtClean="0"/>
              <a:t>Sufficent</a:t>
            </a:r>
            <a:endParaRPr lang="en-US" dirty="0"/>
          </a:p>
        </p:txBody>
      </p:sp>
      <p:pic>
        <p:nvPicPr>
          <p:cNvPr id="2050" name="Picture 2" descr="C:\Users\User10\Documents\ไฟล์งาน\4947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5652" y="-242225"/>
            <a:ext cx="8976461" cy="7466590"/>
          </a:xfrm>
          <a:prstGeom prst="rect">
            <a:avLst/>
          </a:prstGeom>
          <a:noFill/>
        </p:spPr>
      </p:pic>
      <p:sp>
        <p:nvSpPr>
          <p:cNvPr id="5" name="วงรี 4"/>
          <p:cNvSpPr/>
          <p:nvPr/>
        </p:nvSpPr>
        <p:spPr>
          <a:xfrm>
            <a:off x="1199015" y="78723"/>
            <a:ext cx="605562" cy="4178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9931" y="395130"/>
            <a:ext cx="9601200" cy="1485900"/>
          </a:xfrm>
        </p:spPr>
        <p:txBody>
          <a:bodyPr>
            <a:normAutofit/>
          </a:bodyPr>
          <a:lstStyle/>
          <a:p>
            <a:r>
              <a:rPr lang="th-TH" dirty="0" smtClean="0">
                <a:solidFill>
                  <a:schemeClr val="accent3">
                    <a:lumMod val="75000"/>
                  </a:schemeClr>
                </a:solidFill>
              </a:rPr>
              <a:t>มาตรฐานทางจริยธรรมและประมวลจริยธรรม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th-TH" sz="2400" dirty="0" smtClean="0">
                <a:solidFill>
                  <a:schemeClr val="accent3">
                    <a:lumMod val="75000"/>
                  </a:schemeClr>
                </a:solidFill>
              </a:rPr>
              <a:t>มาตรา ๕ มาตรฐานทางจริยธรรม คือ หลักเกณฑ์การประพฤติปฏิบัติอย่างมีคุณธรรมของเจ้าหน้าที่ของรัฐ ซึ่งจะต้องประกอบด้วย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0733" y="1937802"/>
            <a:ext cx="107305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/>
              <a:t>(๑) ยึดมั่นในสถาบันหลักของประเทศ อันได้แก่ ชาติ ศาสนา พระมหากษัตริย์ และการปกครองระบอบประชาธิปไตยอันมีพระมหากษัตริย์ทรงเป็นประมุข</a:t>
            </a:r>
          </a:p>
          <a:p>
            <a:r>
              <a:rPr lang="th-TH" sz="2400" b="1" dirty="0" smtClean="0"/>
              <a:t>(๒) ซื่อสัตย์สุจริต มีจิตสำนึกที่ดี และรับผิดชอบต่อหน้าที่</a:t>
            </a:r>
          </a:p>
          <a:p>
            <a:r>
              <a:rPr lang="th-TH" sz="2400" b="1" dirty="0" smtClean="0"/>
              <a:t>(๓) กล้าตัดสินใจและกระทำในสิ่งที่ถูกต้องชอบธรรม</a:t>
            </a:r>
          </a:p>
          <a:p>
            <a:r>
              <a:rPr lang="th-TH" sz="2400" b="1" dirty="0" smtClean="0"/>
              <a:t>(๔) คิดถึงประโยชน์ส่วนรวมมากกว่าประโยชน์ส่วนตัว และมีจิตสาธารณะ</a:t>
            </a:r>
          </a:p>
          <a:p>
            <a:r>
              <a:rPr lang="th-TH" sz="2400" b="1" dirty="0" smtClean="0"/>
              <a:t>(๕) มุ่งผลสัมฤทธิ์ของงาน</a:t>
            </a:r>
          </a:p>
          <a:p>
            <a:r>
              <a:rPr lang="th-TH" sz="2400" b="1" dirty="0" smtClean="0"/>
              <a:t>(๖) ปฏิบัติหน้าที่อย่างเป็นธรรมและไม่เลือกปฏิบัติ</a:t>
            </a:r>
          </a:p>
          <a:p>
            <a:r>
              <a:rPr lang="th-TH" sz="2400" b="1" dirty="0" smtClean="0"/>
              <a:t>(๗) ดำรงตนเป็นแบบอย่างที่ดีและรักษาภาพลักษณ์ของทางราชการ</a:t>
            </a:r>
          </a:p>
          <a:p>
            <a:r>
              <a:rPr lang="en-US" sz="2400" b="1" dirty="0" smtClean="0"/>
              <a:t>	</a:t>
            </a:r>
            <a:r>
              <a:rPr lang="th-TH" sz="2400" b="1" dirty="0" smtClean="0"/>
              <a:t>มาตรฐานทางจริยธรรมตามวรรคหนึ่ง ให้ใช้เป็นหลักสำคัญในการจัดทำประมวลจริยธรรม</a:t>
            </a:r>
          </a:p>
          <a:p>
            <a:r>
              <a:rPr lang="th-TH" sz="2400" b="1" dirty="0" smtClean="0"/>
              <a:t>ของหน่วยงานของรัฐที่จะกำหนดเป็นหลักเกณฑ์ในการปฏิบัติตนของเจ้าหน้าที่ของรัฐ เกี่ยวกับสภาพคุณงาม</a:t>
            </a:r>
          </a:p>
          <a:p>
            <a:r>
              <a:rPr lang="th-TH" sz="2400" b="1" dirty="0" smtClean="0"/>
              <a:t>ความดีที่เจ้าหน้าที่ของรัฐต้องยึดถือสำหรับการปฏิบัติงาน การตัดสินความถูกผิด การปฏิบัติที่ควรกระทำ</a:t>
            </a:r>
          </a:p>
          <a:p>
            <a:r>
              <a:rPr lang="th-TH" sz="2400" b="1" dirty="0" smtClean="0"/>
              <a:t>หรือไม่ควรกระทำตลอดจนการดำรงตนในการกระทำความดีและละเว้นความชั่ว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209823" y="1575582"/>
            <a:ext cx="2447778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แก้ปัญหาจากจุดเล็ก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ทำตามลำดับ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ประหยัด เรียบง่าย ได้ประโยชน์สูงสุด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ทำให้ง่าย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มุ่งประโยชน์ส่วนรวม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บริการรวมจุดเดียว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ใช้ธรรมชาติช่วยธรรมชาติ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การพึ่งตนเอง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พออยู่พอกิน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เศรษฐกิจพอเพียง</a:t>
            </a:r>
            <a:endParaRPr lang="th-TH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1209823" y="3514574"/>
            <a:ext cx="2447778" cy="1384995"/>
          </a:xfrm>
          <a:prstGeom prst="rect">
            <a:avLst/>
          </a:prstGeom>
          <a:solidFill>
            <a:srgbClr val="00B0F0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ระเบิดจากข้างใน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ปลูกป่าในใจคน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ความสื่อสัตย์ สุจริตจริงใจต่อกัน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ทำงานอย่างมีความสุข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ความเพียร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รู้รักสามัคคี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1209823" y="4923691"/>
            <a:ext cx="2447778" cy="120032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ศึกษาข้อมูลอย่างเป็นระบบ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ภูมิสังคม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คิดอย่างองค์ร่วม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ไม่ติดตำรา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ใช้อธรรมปราบอธรรม</a:t>
            </a:r>
          </a:p>
          <a:p>
            <a:pPr marL="342900" indent="-342900">
              <a:buAutoNum type="arabicPeriod"/>
            </a:pPr>
            <a:r>
              <a:rPr lang="th-T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ขาดทุนกำไร</a:t>
            </a:r>
          </a:p>
        </p:txBody>
      </p:sp>
      <p:grpSp>
        <p:nvGrpSpPr>
          <p:cNvPr id="2" name="กลุ่ม 59"/>
          <p:cNvGrpSpPr/>
          <p:nvPr/>
        </p:nvGrpSpPr>
        <p:grpSpPr>
          <a:xfrm>
            <a:off x="1259783" y="114300"/>
            <a:ext cx="2383999" cy="1482104"/>
            <a:chOff x="1279038" y="100977"/>
            <a:chExt cx="2328074" cy="1447336"/>
          </a:xfrm>
        </p:grpSpPr>
        <p:grpSp>
          <p:nvGrpSpPr>
            <p:cNvPr id="3" name="กลุ่ม 13"/>
            <p:cNvGrpSpPr/>
            <p:nvPr/>
          </p:nvGrpSpPr>
          <p:grpSpPr>
            <a:xfrm>
              <a:off x="1279038" y="100977"/>
              <a:ext cx="2328074" cy="1447334"/>
              <a:chOff x="2816128" y="1211721"/>
              <a:chExt cx="2328074" cy="521714"/>
            </a:xfrm>
          </p:grpSpPr>
          <p:cxnSp>
            <p:nvCxnSpPr>
              <p:cNvPr id="11" name="ตัวเชื่อมต่อตรง 10"/>
              <p:cNvCxnSpPr/>
              <p:nvPr/>
            </p:nvCxnSpPr>
            <p:spPr>
              <a:xfrm flipV="1">
                <a:off x="2816128" y="1211721"/>
                <a:ext cx="0" cy="52171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ลูกศรเชื่อมต่อแบบตรง 12"/>
              <p:cNvCxnSpPr/>
              <p:nvPr/>
            </p:nvCxnSpPr>
            <p:spPr>
              <a:xfrm>
                <a:off x="2816128" y="1222941"/>
                <a:ext cx="2328074" cy="6979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กลุ่ม 18"/>
            <p:cNvGrpSpPr/>
            <p:nvPr/>
          </p:nvGrpSpPr>
          <p:grpSpPr>
            <a:xfrm>
              <a:off x="1431438" y="253377"/>
              <a:ext cx="2175674" cy="1294934"/>
              <a:chOff x="2816128" y="1211721"/>
              <a:chExt cx="2175674" cy="466779"/>
            </a:xfrm>
          </p:grpSpPr>
          <p:cxnSp>
            <p:nvCxnSpPr>
              <p:cNvPr id="20" name="ตัวเชื่อมต่อตรง 19"/>
              <p:cNvCxnSpPr/>
              <p:nvPr/>
            </p:nvCxnSpPr>
            <p:spPr>
              <a:xfrm flipV="1">
                <a:off x="2816128" y="1211721"/>
                <a:ext cx="0" cy="46677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ลูกศรเชื่อมต่อแบบตรง 20"/>
              <p:cNvCxnSpPr/>
              <p:nvPr/>
            </p:nvCxnSpPr>
            <p:spPr>
              <a:xfrm>
                <a:off x="2816128" y="1222941"/>
                <a:ext cx="2175674" cy="6522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กลุ่ม 21"/>
            <p:cNvGrpSpPr/>
            <p:nvPr/>
          </p:nvGrpSpPr>
          <p:grpSpPr>
            <a:xfrm>
              <a:off x="1583838" y="405778"/>
              <a:ext cx="2023274" cy="1142534"/>
              <a:chOff x="2816128" y="1211721"/>
              <a:chExt cx="2023274" cy="411844"/>
            </a:xfrm>
          </p:grpSpPr>
          <p:cxnSp>
            <p:nvCxnSpPr>
              <p:cNvPr id="23" name="ตัวเชื่อมต่อตรง 22"/>
              <p:cNvCxnSpPr/>
              <p:nvPr/>
            </p:nvCxnSpPr>
            <p:spPr>
              <a:xfrm flipV="1">
                <a:off x="2816128" y="1211721"/>
                <a:ext cx="0" cy="41184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ลูกศรเชื่อมต่อแบบตรง 23"/>
              <p:cNvCxnSpPr/>
              <p:nvPr/>
            </p:nvCxnSpPr>
            <p:spPr>
              <a:xfrm>
                <a:off x="2816128" y="1222941"/>
                <a:ext cx="2023274" cy="6065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กลุ่ม 24"/>
            <p:cNvGrpSpPr/>
            <p:nvPr/>
          </p:nvGrpSpPr>
          <p:grpSpPr>
            <a:xfrm>
              <a:off x="1736238" y="558179"/>
              <a:ext cx="1870874" cy="990134"/>
              <a:chOff x="2816128" y="1211721"/>
              <a:chExt cx="1870874" cy="356909"/>
            </a:xfrm>
          </p:grpSpPr>
          <p:cxnSp>
            <p:nvCxnSpPr>
              <p:cNvPr id="26" name="ตัวเชื่อมต่อตรง 25"/>
              <p:cNvCxnSpPr/>
              <p:nvPr/>
            </p:nvCxnSpPr>
            <p:spPr>
              <a:xfrm flipV="1">
                <a:off x="2816128" y="1211721"/>
                <a:ext cx="0" cy="35690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ลูกศรเชื่อมต่อแบบตรง 26"/>
              <p:cNvCxnSpPr/>
              <p:nvPr/>
            </p:nvCxnSpPr>
            <p:spPr>
              <a:xfrm>
                <a:off x="2816128" y="1222941"/>
                <a:ext cx="1870874" cy="5608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27"/>
            <p:cNvGrpSpPr/>
            <p:nvPr/>
          </p:nvGrpSpPr>
          <p:grpSpPr>
            <a:xfrm>
              <a:off x="1888638" y="710575"/>
              <a:ext cx="1718474" cy="837733"/>
              <a:chOff x="2816128" y="1211721"/>
              <a:chExt cx="1718474" cy="301974"/>
            </a:xfrm>
          </p:grpSpPr>
          <p:cxnSp>
            <p:nvCxnSpPr>
              <p:cNvPr id="29" name="ตัวเชื่อมต่อตรง 28"/>
              <p:cNvCxnSpPr/>
              <p:nvPr/>
            </p:nvCxnSpPr>
            <p:spPr>
              <a:xfrm flipV="1">
                <a:off x="2816128" y="1211721"/>
                <a:ext cx="0" cy="30197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ลูกศรเชื่อมต่อแบบตรง 29"/>
              <p:cNvCxnSpPr/>
              <p:nvPr/>
            </p:nvCxnSpPr>
            <p:spPr>
              <a:xfrm>
                <a:off x="2816128" y="1222941"/>
                <a:ext cx="1718474" cy="5151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กลุ่ม 30"/>
            <p:cNvGrpSpPr/>
            <p:nvPr/>
          </p:nvGrpSpPr>
          <p:grpSpPr>
            <a:xfrm>
              <a:off x="2041038" y="862975"/>
              <a:ext cx="1566074" cy="685330"/>
              <a:chOff x="2816128" y="1211721"/>
              <a:chExt cx="1566074" cy="247038"/>
            </a:xfrm>
          </p:grpSpPr>
          <p:cxnSp>
            <p:nvCxnSpPr>
              <p:cNvPr id="32" name="ตัวเชื่อมต่อตรง 31"/>
              <p:cNvCxnSpPr/>
              <p:nvPr/>
            </p:nvCxnSpPr>
            <p:spPr>
              <a:xfrm flipV="1">
                <a:off x="2816128" y="1211721"/>
                <a:ext cx="0" cy="2470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ลูกศรเชื่อมต่อแบบตรง 32"/>
              <p:cNvCxnSpPr/>
              <p:nvPr/>
            </p:nvCxnSpPr>
            <p:spPr>
              <a:xfrm>
                <a:off x="2816128" y="1222941"/>
                <a:ext cx="1566074" cy="4695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กลุ่ม 33"/>
            <p:cNvGrpSpPr/>
            <p:nvPr/>
          </p:nvGrpSpPr>
          <p:grpSpPr>
            <a:xfrm>
              <a:off x="2193438" y="1015380"/>
              <a:ext cx="1413674" cy="532928"/>
              <a:chOff x="2816128" y="1211721"/>
              <a:chExt cx="1413674" cy="192102"/>
            </a:xfrm>
          </p:grpSpPr>
          <p:cxnSp>
            <p:nvCxnSpPr>
              <p:cNvPr id="35" name="ตัวเชื่อมต่อตรง 34"/>
              <p:cNvCxnSpPr/>
              <p:nvPr/>
            </p:nvCxnSpPr>
            <p:spPr>
              <a:xfrm flipV="1">
                <a:off x="2816128" y="1211721"/>
                <a:ext cx="0" cy="19210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ลูกศรเชื่อมต่อแบบตรง 35"/>
              <p:cNvCxnSpPr/>
              <p:nvPr/>
            </p:nvCxnSpPr>
            <p:spPr>
              <a:xfrm>
                <a:off x="2816128" y="1222941"/>
                <a:ext cx="1413674" cy="4238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กลุ่ม 36"/>
            <p:cNvGrpSpPr/>
            <p:nvPr/>
          </p:nvGrpSpPr>
          <p:grpSpPr>
            <a:xfrm>
              <a:off x="2345838" y="1167774"/>
              <a:ext cx="1261274" cy="380527"/>
              <a:chOff x="2816128" y="1211721"/>
              <a:chExt cx="1261274" cy="137167"/>
            </a:xfrm>
          </p:grpSpPr>
          <p:cxnSp>
            <p:nvCxnSpPr>
              <p:cNvPr id="38" name="ตัวเชื่อมต่อตรง 37"/>
              <p:cNvCxnSpPr/>
              <p:nvPr/>
            </p:nvCxnSpPr>
            <p:spPr>
              <a:xfrm flipV="1">
                <a:off x="2816128" y="1211721"/>
                <a:ext cx="0" cy="13716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ลูกศรเชื่อมต่อแบบตรง 38"/>
              <p:cNvCxnSpPr/>
              <p:nvPr/>
            </p:nvCxnSpPr>
            <p:spPr>
              <a:xfrm>
                <a:off x="2816128" y="1222941"/>
                <a:ext cx="1261274" cy="3781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กล่องข้อความ 49"/>
          <p:cNvSpPr txBox="1"/>
          <p:nvPr/>
        </p:nvSpPr>
        <p:spPr>
          <a:xfrm>
            <a:off x="3598291" y="45264"/>
            <a:ext cx="1912332" cy="1892826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 anchor="ctr" anchorCtr="0">
            <a:spAutoFit/>
          </a:bodyPr>
          <a:lstStyle/>
          <a:p>
            <a:pPr marL="228600" indent="-228600">
              <a:buAutoNum type="arabicPeriod"/>
            </a:pPr>
            <a:r>
              <a:rPr lang="th-TH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การจัดการน้ำ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</a:t>
            </a:r>
            <a:r>
              <a:rPr lang="th-TH" sz="1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ดิน</a:t>
            </a:r>
          </a:p>
          <a:p>
            <a:pPr marL="228600" indent="-228600">
              <a:buAutoNum type="arabicPeriod"/>
            </a:pPr>
            <a:r>
              <a:rPr lang="th-TH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ป่าไม้และสิ่งแวดล้อม</a:t>
            </a:r>
          </a:p>
          <a:p>
            <a:pPr marL="228600" indent="-228600">
              <a:buAutoNum type="arabicPeriod"/>
            </a:pPr>
            <a:r>
              <a:rPr lang="th-TH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สหกรณ์</a:t>
            </a:r>
          </a:p>
          <a:p>
            <a:pPr marL="228600" indent="-228600">
              <a:buAutoNum type="arabicPeriod"/>
            </a:pPr>
            <a:r>
              <a:rPr lang="th-TH" sz="1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นวัตกรรมและพลังงาน</a:t>
            </a:r>
          </a:p>
          <a:p>
            <a:pPr marL="228600" indent="-228600">
              <a:buAutoNum type="arabicPeriod"/>
            </a:pPr>
            <a:r>
              <a:rPr lang="th-TH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เกษตรทฤษฎีใหม่</a:t>
            </a:r>
          </a:p>
          <a:p>
            <a:pPr marL="228600" indent="-228600">
              <a:buAutoNum type="arabicPeriod"/>
            </a:pPr>
            <a:r>
              <a:rPr lang="th-TH" sz="1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หลักปรัชญาเศรษฐกิจพอเพียง</a:t>
            </a:r>
          </a:p>
          <a:p>
            <a:pPr marL="228600" indent="-228600">
              <a:buAutoNum type="arabicPeriod"/>
            </a:pPr>
            <a:r>
              <a:rPr lang="th-TH" sz="1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ศาสตร์พระราชาด้านอื่น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1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sldjump"/>
              </a:rPr>
              <a:t>(ด้านคุณธรรม)</a:t>
            </a:r>
            <a:endParaRPr lang="th-TH" sz="12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28600" indent="-228600">
              <a:buAutoNum type="arabicPeriod"/>
            </a:pPr>
            <a:endParaRPr lang="th-TH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กลุ่ม 76"/>
          <p:cNvGrpSpPr/>
          <p:nvPr/>
        </p:nvGrpSpPr>
        <p:grpSpPr>
          <a:xfrm>
            <a:off x="2581083" y="6148142"/>
            <a:ext cx="1076521" cy="509332"/>
            <a:chOff x="2581083" y="6148142"/>
            <a:chExt cx="1076521" cy="509332"/>
          </a:xfrm>
        </p:grpSpPr>
        <p:grpSp>
          <p:nvGrpSpPr>
            <p:cNvPr id="17" name="กลุ่ม 62"/>
            <p:cNvGrpSpPr/>
            <p:nvPr/>
          </p:nvGrpSpPr>
          <p:grpSpPr>
            <a:xfrm>
              <a:off x="2581083" y="6148142"/>
              <a:ext cx="1076519" cy="509332"/>
              <a:chOff x="4304027" y="6064932"/>
              <a:chExt cx="744979" cy="380527"/>
            </a:xfrm>
          </p:grpSpPr>
          <p:cxnSp>
            <p:nvCxnSpPr>
              <p:cNvPr id="61" name="ตัวเชื่อมต่อตรง 60"/>
              <p:cNvCxnSpPr/>
              <p:nvPr/>
            </p:nvCxnSpPr>
            <p:spPr>
              <a:xfrm flipV="1">
                <a:off x="4304027" y="6064932"/>
                <a:ext cx="0" cy="38052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ลูกศรเชื่อมต่อแบบตรง 61"/>
              <p:cNvCxnSpPr/>
              <p:nvPr/>
            </p:nvCxnSpPr>
            <p:spPr>
              <a:xfrm>
                <a:off x="4320606" y="6426648"/>
                <a:ext cx="728400" cy="6058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กลุ่ม 63"/>
            <p:cNvGrpSpPr/>
            <p:nvPr/>
          </p:nvGrpSpPr>
          <p:grpSpPr>
            <a:xfrm>
              <a:off x="2926108" y="6148145"/>
              <a:ext cx="731496" cy="153011"/>
              <a:chOff x="4304027" y="6331143"/>
              <a:chExt cx="506214" cy="114316"/>
            </a:xfrm>
          </p:grpSpPr>
          <p:cxnSp>
            <p:nvCxnSpPr>
              <p:cNvPr id="65" name="ตัวเชื่อมต่อตรง 64"/>
              <p:cNvCxnSpPr/>
              <p:nvPr/>
            </p:nvCxnSpPr>
            <p:spPr>
              <a:xfrm flipV="1">
                <a:off x="4304027" y="6331143"/>
                <a:ext cx="0" cy="11431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ลูกศรเชื่อมต่อแบบตรง 65"/>
              <p:cNvCxnSpPr/>
              <p:nvPr/>
            </p:nvCxnSpPr>
            <p:spPr>
              <a:xfrm>
                <a:off x="4320606" y="6426648"/>
                <a:ext cx="489635" cy="4072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กลุ่ม 66"/>
            <p:cNvGrpSpPr/>
            <p:nvPr/>
          </p:nvGrpSpPr>
          <p:grpSpPr>
            <a:xfrm>
              <a:off x="2746314" y="6148147"/>
              <a:ext cx="911290" cy="334374"/>
              <a:chOff x="4304027" y="6195645"/>
              <a:chExt cx="630636" cy="249814"/>
            </a:xfrm>
          </p:grpSpPr>
          <p:cxnSp>
            <p:nvCxnSpPr>
              <p:cNvPr id="68" name="ตัวเชื่อมต่อตรง 67"/>
              <p:cNvCxnSpPr/>
              <p:nvPr/>
            </p:nvCxnSpPr>
            <p:spPr>
              <a:xfrm flipV="1">
                <a:off x="4304027" y="6195645"/>
                <a:ext cx="0" cy="24981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ลูกศรเชื่อมต่อแบบตรง 68"/>
              <p:cNvCxnSpPr/>
              <p:nvPr/>
            </p:nvCxnSpPr>
            <p:spPr>
              <a:xfrm>
                <a:off x="4320606" y="6426648"/>
                <a:ext cx="614057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กล่องข้อความ 77"/>
          <p:cNvSpPr txBox="1"/>
          <p:nvPr/>
        </p:nvSpPr>
        <p:spPr>
          <a:xfrm>
            <a:off x="3559428" y="6093761"/>
            <a:ext cx="2195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chemeClr val="accent1"/>
                </a:solidFill>
                <a:latin typeface="TH SarabunIT๙"/>
                <a:cs typeface="TH SarabunPSK" panose="020B0500040200020003" pitchFamily="34" charset="-34"/>
              </a:rPr>
              <a:t>◊ ศาสตร์แห่งการพัฒนา</a:t>
            </a:r>
            <a:r>
              <a:rPr lang="en-US" sz="1400" b="1" dirty="0" smtClean="0">
                <a:solidFill>
                  <a:schemeClr val="accent1"/>
                </a:solidFill>
                <a:latin typeface="TH SarabunIT๙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solidFill>
                  <a:schemeClr val="accent1"/>
                </a:solidFill>
                <a:latin typeface="TH SarabunIT๙"/>
                <a:cs typeface="TH SarabunPSK" panose="020B0500040200020003" pitchFamily="34" charset="-34"/>
              </a:rPr>
              <a:t>ครองคน</a:t>
            </a:r>
          </a:p>
          <a:p>
            <a:r>
              <a:rPr lang="th-TH" sz="1400" b="1" dirty="0" smtClean="0">
                <a:solidFill>
                  <a:schemeClr val="accent6">
                    <a:lumMod val="75000"/>
                  </a:schemeClr>
                </a:solidFill>
                <a:latin typeface="TH SarabunIT๙"/>
                <a:cs typeface="TH SarabunPSK" panose="020B0500040200020003" pitchFamily="34" charset="-34"/>
              </a:rPr>
              <a:t>◊ ศาสตร์แห่งการประพฤติ การครองตน</a:t>
            </a:r>
          </a:p>
          <a:p>
            <a:r>
              <a:rPr lang="th-TH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H SarabunIT๙"/>
                <a:cs typeface="TH SarabunPSK" panose="020B0500040200020003" pitchFamily="34" charset="-34"/>
              </a:rPr>
              <a:t>◊ </a:t>
            </a:r>
            <a:r>
              <a:rPr lang="th-TH" sz="1400" b="1" dirty="0" smtClean="0">
                <a:latin typeface="TH SarabunIT๙"/>
                <a:cs typeface="TH SarabunPSK" panose="020B0500040200020003" pitchFamily="34" charset="-34"/>
              </a:rPr>
              <a:t>ศาสตร์แห่งการอยู่ร่วมกัน  ครองงาน</a:t>
            </a:r>
            <a:endParaRPr lang="th-TH" sz="1400" b="1" dirty="0">
              <a:latin typeface="TH SarabunIT๙"/>
            </a:endParaRPr>
          </a:p>
        </p:txBody>
      </p:sp>
      <p:sp>
        <p:nvSpPr>
          <p:cNvPr id="80" name="วงเล็บปีกกาขวา 79"/>
          <p:cNvSpPr/>
          <p:nvPr/>
        </p:nvSpPr>
        <p:spPr>
          <a:xfrm>
            <a:off x="4442301" y="1545304"/>
            <a:ext cx="465489" cy="1938992"/>
          </a:xfrm>
          <a:prstGeom prst="rightBrace">
            <a:avLst>
              <a:gd name="adj1" fmla="val 8333"/>
              <a:gd name="adj2" fmla="val 48971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1" name="วงเล็บปีกกาขวา 80"/>
          <p:cNvSpPr/>
          <p:nvPr/>
        </p:nvSpPr>
        <p:spPr>
          <a:xfrm>
            <a:off x="4448357" y="3523592"/>
            <a:ext cx="465489" cy="1351754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2" name="วงเล็บปีกกาขวา 81"/>
          <p:cNvSpPr/>
          <p:nvPr/>
        </p:nvSpPr>
        <p:spPr>
          <a:xfrm>
            <a:off x="4418079" y="4917635"/>
            <a:ext cx="465489" cy="1200329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3" name="กล่องข้อความ 82"/>
          <p:cNvSpPr txBox="1"/>
          <p:nvPr/>
        </p:nvSpPr>
        <p:spPr>
          <a:xfrm>
            <a:off x="4423339" y="2159089"/>
            <a:ext cx="163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(Develop)</a:t>
            </a:r>
            <a:endParaRPr lang="th-TH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4" name="กล่องข้อความ 83"/>
          <p:cNvSpPr txBox="1"/>
          <p:nvPr/>
        </p:nvSpPr>
        <p:spPr>
          <a:xfrm>
            <a:off x="4423339" y="3853128"/>
            <a:ext cx="163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เข้าถึง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(Empathize)</a:t>
            </a:r>
            <a:endParaRPr lang="th-TH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5" name="กล่องข้อความ 84"/>
          <p:cNvSpPr txBox="1"/>
          <p:nvPr/>
        </p:nvSpPr>
        <p:spPr>
          <a:xfrm>
            <a:off x="4526284" y="5078812"/>
            <a:ext cx="163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เข้าใจ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(Understand)</a:t>
            </a:r>
            <a:endParaRPr lang="th-TH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2" name="กลุ่ม 97"/>
          <p:cNvGrpSpPr/>
          <p:nvPr/>
        </p:nvGrpSpPr>
        <p:grpSpPr>
          <a:xfrm>
            <a:off x="6765898" y="122830"/>
            <a:ext cx="2719295" cy="4934185"/>
            <a:chOff x="6475228" y="90289"/>
            <a:chExt cx="2413591" cy="4809280"/>
          </a:xfrm>
        </p:grpSpPr>
        <p:sp>
          <p:nvSpPr>
            <p:cNvPr id="86" name="กล่องข้อความ 85"/>
            <p:cNvSpPr txBox="1"/>
            <p:nvPr/>
          </p:nvSpPr>
          <p:spPr>
            <a:xfrm>
              <a:off x="6662605" y="291908"/>
              <a:ext cx="2113793" cy="5847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92D05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องค์ความรู้ด้านเมื้อหาความรู้จากโครงการพระราชดำริ ฯลฯ</a:t>
              </a:r>
              <a:endPara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7" name="กล่องข้อความ 86">
              <a:hlinkClick r:id="rId3" action="ppaction://hlinksldjump"/>
            </p:cNvPr>
            <p:cNvSpPr txBox="1"/>
            <p:nvPr/>
          </p:nvSpPr>
          <p:spPr>
            <a:xfrm>
              <a:off x="6589312" y="1196783"/>
              <a:ext cx="2212636" cy="83099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92D05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สาระการเรียนรู้ตามมาตรฐานการเรียนรู้และตัวชี้วัดในแต่</a:t>
              </a:r>
              <a:r>
                <a:rPr lang="th-TH" sz="1600" b="1" dirty="0" smtClean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hlinkClick r:id="rId4" action="ppaction://hlinksldjump"/>
                </a:rPr>
                <a:t>ละ</a:t>
              </a:r>
              <a:r>
                <a:rPr lang="th-TH" sz="1600" b="1" dirty="0" smtClean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ด้าน</a:t>
              </a:r>
              <a:r>
                <a:rPr lang="th-TH" sz="1600" b="1" dirty="0" smtClean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hlinkClick r:id="rId3" action="ppaction://hlinksldjump"/>
                </a:rPr>
                <a:t>ระดับชั้น</a:t>
              </a:r>
              <a:r>
                <a:rPr lang="th-TH" sz="1600" b="1" dirty="0" smtClean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ตั้งแต่อนุบาลถึงระดับมหาลัย</a:t>
              </a:r>
              <a:endPara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8" name="ลูกศรลง 87"/>
            <p:cNvSpPr/>
            <p:nvPr/>
          </p:nvSpPr>
          <p:spPr>
            <a:xfrm>
              <a:off x="7505565" y="935115"/>
              <a:ext cx="333375" cy="212155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ลูกศรลง 88"/>
            <p:cNvSpPr/>
            <p:nvPr/>
          </p:nvSpPr>
          <p:spPr>
            <a:xfrm>
              <a:off x="7505566" y="2342112"/>
              <a:ext cx="333375" cy="212155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กล่องข้อความ 89"/>
            <p:cNvSpPr txBox="1"/>
            <p:nvPr/>
          </p:nvSpPr>
          <p:spPr>
            <a:xfrm>
              <a:off x="6652381" y="2866975"/>
              <a:ext cx="2139346" cy="83099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00B0F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solidFill>
                    <a:schemeClr val="accent4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เทคนิค วิธีการเรียนรู้ กระบวนการเรียนรู้ในหลักสูตรแต่ละระดับด้วย </a:t>
              </a:r>
              <a:r>
                <a:rPr lang="en-US" sz="1600" b="1" dirty="0" smtClean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Active Leaning</a:t>
              </a:r>
              <a:endParaRPr lang="th-TH" sz="1600" b="1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1" name="กล่องข้อความ 90"/>
            <p:cNvSpPr txBox="1"/>
            <p:nvPr/>
          </p:nvSpPr>
          <p:spPr>
            <a:xfrm>
              <a:off x="6662602" y="4062346"/>
              <a:ext cx="2108686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00B0F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solidFill>
                    <a:schemeClr val="accent4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องค์ความรู้ด้านเทคนิค กระบวนการพัฒนาตามวิถีทรงงาน</a:t>
              </a:r>
              <a:endParaRPr lang="th-TH" sz="1600" b="1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2" name="ลูกศรลง 91"/>
            <p:cNvSpPr/>
            <p:nvPr/>
          </p:nvSpPr>
          <p:spPr>
            <a:xfrm>
              <a:off x="7505567" y="3774981"/>
              <a:ext cx="333375" cy="212155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แผนผังลําดับงาน: กระบวนการสำรอง 94"/>
            <p:cNvSpPr/>
            <p:nvPr/>
          </p:nvSpPr>
          <p:spPr>
            <a:xfrm>
              <a:off x="6475228" y="90289"/>
              <a:ext cx="2413591" cy="480928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รูปสิบสองเหลี่ยม 95"/>
            <p:cNvSpPr/>
            <p:nvPr/>
          </p:nvSpPr>
          <p:spPr>
            <a:xfrm>
              <a:off x="6481987" y="119510"/>
              <a:ext cx="340242" cy="302265"/>
            </a:xfrm>
            <a:prstGeom prst="dodecagon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dobe Garamond Pro Bold" panose="02020702060506020403" pitchFamily="18" charset="0"/>
                </a:rPr>
                <a:t>1</a:t>
              </a:r>
              <a:endParaRPr lang="th-TH" dirty="0">
                <a:latin typeface="Adobe Garamond Pro Bold" panose="02020702060506020403" pitchFamily="18" charset="0"/>
              </a:endParaRPr>
            </a:p>
          </p:txBody>
        </p:sp>
        <p:sp>
          <p:nvSpPr>
            <p:cNvPr id="97" name="รูปสิบสองเหลี่ยม 96"/>
            <p:cNvSpPr/>
            <p:nvPr/>
          </p:nvSpPr>
          <p:spPr>
            <a:xfrm>
              <a:off x="6475228" y="2711249"/>
              <a:ext cx="340242" cy="302265"/>
            </a:xfrm>
            <a:prstGeom prst="dodecagon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dobe Garamond Pro Bold" panose="02020702060506020403" pitchFamily="18" charset="0"/>
                </a:rPr>
                <a:t>2</a:t>
              </a:r>
              <a:endParaRPr lang="th-TH" dirty="0">
                <a:latin typeface="Adobe Garamond Pro Bold" panose="02020702060506020403" pitchFamily="18" charset="0"/>
              </a:endParaRPr>
            </a:p>
          </p:txBody>
        </p:sp>
      </p:grpSp>
      <p:grpSp>
        <p:nvGrpSpPr>
          <p:cNvPr id="25" name="กลุ่ม 113"/>
          <p:cNvGrpSpPr/>
          <p:nvPr/>
        </p:nvGrpSpPr>
        <p:grpSpPr>
          <a:xfrm>
            <a:off x="6795573" y="5505491"/>
            <a:ext cx="2560122" cy="1050240"/>
            <a:chOff x="6565459" y="5499436"/>
            <a:chExt cx="2560122" cy="1050240"/>
          </a:xfrm>
        </p:grpSpPr>
        <p:sp>
          <p:nvSpPr>
            <p:cNvPr id="99" name="กล่องข้อความ 98"/>
            <p:cNvSpPr txBox="1"/>
            <p:nvPr/>
          </p:nvSpPr>
          <p:spPr>
            <a:xfrm>
              <a:off x="6814303" y="5626346"/>
              <a:ext cx="2311278" cy="92333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องค์ความรู้ด้านเป้าหมายของการเรียนรู้ และการเรียนรู้ และการทรงงานตามศาสตร์พระราชา</a:t>
              </a:r>
              <a:endPara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0" name="รูปสิบสองเหลี่ยม 99"/>
            <p:cNvSpPr/>
            <p:nvPr/>
          </p:nvSpPr>
          <p:spPr>
            <a:xfrm>
              <a:off x="6565459" y="5499436"/>
              <a:ext cx="340242" cy="302265"/>
            </a:xfrm>
            <a:prstGeom prst="dodecagon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dobe Garamond Pro Bold" panose="02020702060506020403" pitchFamily="18" charset="0"/>
                </a:rPr>
                <a:t>3</a:t>
              </a:r>
              <a:endParaRPr lang="th-TH" dirty="0">
                <a:latin typeface="Adobe Garamond Pro Bold" panose="02020702060506020403" pitchFamily="18" charset="0"/>
              </a:endParaRPr>
            </a:p>
          </p:txBody>
        </p:sp>
      </p:grpSp>
      <p:sp>
        <p:nvSpPr>
          <p:cNvPr id="101" name="ลูกศรลง 100"/>
          <p:cNvSpPr/>
          <p:nvPr/>
        </p:nvSpPr>
        <p:spPr>
          <a:xfrm>
            <a:off x="7893280" y="5096274"/>
            <a:ext cx="333375" cy="38634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2" name="วงเล็บปีกกาขวา 101"/>
          <p:cNvSpPr/>
          <p:nvPr/>
        </p:nvSpPr>
        <p:spPr>
          <a:xfrm>
            <a:off x="6388217" y="278307"/>
            <a:ext cx="339777" cy="1254752"/>
          </a:xfrm>
          <a:prstGeom prst="rightBrace">
            <a:avLst>
              <a:gd name="adj1" fmla="val 8333"/>
              <a:gd name="adj2" fmla="val 27986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3" name="วงเล็บปีกกาขวา 102"/>
          <p:cNvSpPr/>
          <p:nvPr/>
        </p:nvSpPr>
        <p:spPr>
          <a:xfrm>
            <a:off x="6370050" y="1586867"/>
            <a:ext cx="352716" cy="4014590"/>
          </a:xfrm>
          <a:prstGeom prst="rightBrace">
            <a:avLst>
              <a:gd name="adj1" fmla="val 8333"/>
              <a:gd name="adj2" fmla="val 38473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4" name="วงเล็บปีกกาขวา 103"/>
          <p:cNvSpPr/>
          <p:nvPr/>
        </p:nvSpPr>
        <p:spPr>
          <a:xfrm>
            <a:off x="6384979" y="5644513"/>
            <a:ext cx="343013" cy="895566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05" name="ไดอะแกรม 104"/>
          <p:cNvGraphicFramePr/>
          <p:nvPr>
            <p:extLst>
              <p:ext uri="{D42A27DB-BD31-4B8C-83A1-F6EECF244321}">
                <p14:modId xmlns="" xmlns:p14="http://schemas.microsoft.com/office/powerpoint/2010/main" val="3729746983"/>
              </p:ext>
            </p:extLst>
          </p:nvPr>
        </p:nvGraphicFramePr>
        <p:xfrm>
          <a:off x="9049875" y="450284"/>
          <a:ext cx="3142125" cy="2250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6" name="กล่องข้อความ 105"/>
          <p:cNvSpPr txBox="1"/>
          <p:nvPr/>
        </p:nvSpPr>
        <p:spPr>
          <a:xfrm>
            <a:off x="10174967" y="3097807"/>
            <a:ext cx="1648326" cy="1077218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Thailand 4.0</a:t>
            </a:r>
          </a:p>
          <a:p>
            <a:pPr algn="ctr"/>
            <a:r>
              <a:rPr lang="th-TH" sz="2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มั่นคง มั่งคั่ง</a:t>
            </a:r>
          </a:p>
          <a:p>
            <a:pPr algn="ctr"/>
            <a:r>
              <a:rPr lang="th-TH" sz="2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ยั่งยืน</a:t>
            </a:r>
            <a:endParaRPr lang="th-TH" sz="20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7" name="กล่องข้อความ 106"/>
          <p:cNvSpPr txBox="1"/>
          <p:nvPr/>
        </p:nvSpPr>
        <p:spPr>
          <a:xfrm>
            <a:off x="10174967" y="4647121"/>
            <a:ext cx="164832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พลโลกในศตวรรษที่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8" name="กล่องข้อความ 107"/>
          <p:cNvSpPr txBox="1"/>
          <p:nvPr/>
        </p:nvSpPr>
        <p:spPr>
          <a:xfrm>
            <a:off x="10174967" y="5559191"/>
            <a:ext cx="164832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เรียนรู้ได้เอง</a:t>
            </a:r>
          </a:p>
          <a:p>
            <a:pPr algn="ctr"/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พัฒนาได้เอง</a:t>
            </a:r>
          </a:p>
          <a:p>
            <a:pPr algn="ctr"/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ต่อเนื่อง ยั่งยืน</a:t>
            </a:r>
            <a:endParaRPr lang="th-TH" b="1" dirty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9" name="ลูกศรขวา 108"/>
          <p:cNvSpPr/>
          <p:nvPr/>
        </p:nvSpPr>
        <p:spPr>
          <a:xfrm>
            <a:off x="9458893" y="781177"/>
            <a:ext cx="687978" cy="4844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0" name="ลูกศรลง 109"/>
          <p:cNvSpPr/>
          <p:nvPr/>
        </p:nvSpPr>
        <p:spPr>
          <a:xfrm>
            <a:off x="10687753" y="2711249"/>
            <a:ext cx="457200" cy="302265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1" name="ลูกศรขึ้น-ลง 110"/>
          <p:cNvSpPr/>
          <p:nvPr/>
        </p:nvSpPr>
        <p:spPr>
          <a:xfrm>
            <a:off x="10743896" y="5077353"/>
            <a:ext cx="344914" cy="421678"/>
          </a:xfrm>
          <a:prstGeom prst="upDownArrow">
            <a:avLst>
              <a:gd name="adj1" fmla="val 22093"/>
              <a:gd name="adj2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2" name="ลูกศรขึ้น 111"/>
          <p:cNvSpPr/>
          <p:nvPr/>
        </p:nvSpPr>
        <p:spPr>
          <a:xfrm>
            <a:off x="10713671" y="4343005"/>
            <a:ext cx="405363" cy="292388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3" name="กล่องข้อความ 112">
            <a:hlinkClick r:id="rId9" action="ppaction://hlinksldjump"/>
          </p:cNvPr>
          <p:cNvSpPr txBox="1"/>
          <p:nvPr/>
        </p:nvSpPr>
        <p:spPr>
          <a:xfrm>
            <a:off x="337132" y="355564"/>
            <a:ext cx="738664" cy="62105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การน้อมนำ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9" action="ppaction://hlinksldjump"/>
              </a:rPr>
              <a:t>ศาสตร์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พระราชา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9" action="ppaction://hlinksldjump"/>
              </a:rPr>
              <a:t>ไป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ใช้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9" action="ppaction://hlinksldjump"/>
              </a:rPr>
              <a:t>ใน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การจัดศึกษา</a:t>
            </a:r>
            <a:endParaRPr lang="th-TH" sz="3600" b="1" dirty="0">
              <a:solidFill>
                <a:schemeClr val="accent4">
                  <a:lumMod val="75000"/>
                </a:scheme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75" name="ลูกศรซ้าย 74">
            <a:hlinkClick r:id="rId3" action="ppaction://hlinksldjump"/>
          </p:cNvPr>
          <p:cNvSpPr/>
          <p:nvPr/>
        </p:nvSpPr>
        <p:spPr>
          <a:xfrm>
            <a:off x="11059886" y="6335486"/>
            <a:ext cx="941613" cy="522514"/>
          </a:xfrm>
          <a:prstGeom prst="leftArrow">
            <a:avLst/>
          </a:prstGeom>
          <a:solidFill>
            <a:schemeClr val="accent1">
              <a:alpha val="13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วงเล็บปีกกาขวา 75"/>
          <p:cNvSpPr/>
          <p:nvPr/>
        </p:nvSpPr>
        <p:spPr>
          <a:xfrm>
            <a:off x="5053084" y="162236"/>
            <a:ext cx="335776" cy="1490950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5347120" y="320949"/>
            <a:ext cx="1107996" cy="1200329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pPr algn="ctr"/>
            <a:r>
              <a:rPr lang="th-TH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ea typeface="Arial Unicode MS" pitchFamily="34" charset="-128"/>
                <a:cs typeface="DSN Newspaper" pitchFamily="2" charset="-34"/>
              </a:rPr>
              <a:t>บูรณา</a:t>
            </a:r>
            <a:r>
              <a:rPr lang="th-TH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ea typeface="Arial Unicode MS" pitchFamily="34" charset="-128"/>
                <a:cs typeface="DSN Newspaper" pitchFamily="2" charset="-34"/>
              </a:rPr>
              <a:t>การ </a:t>
            </a:r>
          </a:p>
          <a:p>
            <a:pPr algn="ctr"/>
            <a:r>
              <a:rPr lang="th-TH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ea typeface="Arial Unicode MS" pitchFamily="34" charset="-128"/>
                <a:cs typeface="DSN Newspaper" pitchFamily="2" charset="-34"/>
              </a:rPr>
              <a:t>สู่</a:t>
            </a:r>
          </a:p>
          <a:p>
            <a:pPr algn="ctr"/>
            <a:r>
              <a:rPr lang="th-TH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ea typeface="Arial Unicode MS" pitchFamily="34" charset="-128"/>
                <a:cs typeface="DSN Newspaper" pitchFamily="2" charset="-34"/>
              </a:rPr>
              <a:t>การศึกษา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SN Newspaper" pitchFamily="2" charset="-34"/>
              <a:ea typeface="Arial Unicode MS" pitchFamily="34" charset="-128"/>
              <a:cs typeface="DSN Newspaper" pitchFamily="2" charset="-34"/>
            </a:endParaRPr>
          </a:p>
        </p:txBody>
      </p:sp>
      <p:sp>
        <p:nvSpPr>
          <p:cNvPr id="94" name="สี่เหลี่ยมผืนผ้า 93">
            <a:hlinkClick r:id="rId10" action="ppaction://hlinksldjump"/>
          </p:cNvPr>
          <p:cNvSpPr/>
          <p:nvPr/>
        </p:nvSpPr>
        <p:spPr>
          <a:xfrm>
            <a:off x="10174406" y="1344304"/>
            <a:ext cx="2017594" cy="1480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81518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10\Documents\be85ed7d5c9c1687e445d1f380192838_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364" y="0"/>
            <a:ext cx="12678770" cy="8120152"/>
          </a:xfrm>
          <a:prstGeom prst="rect">
            <a:avLst/>
          </a:prstGeom>
          <a:noFill/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397" y="872197"/>
            <a:ext cx="5985803" cy="5985803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4475312" y="2616723"/>
            <a:ext cx="74136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600" b="1" dirty="0" smtClean="0">
                <a:solidFill>
                  <a:srgbClr val="E654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ขอบคุณค่ะ</a:t>
            </a:r>
            <a:endParaRPr lang="th-TH" sz="16600" b="1" dirty="0">
              <a:solidFill>
                <a:srgbClr val="E654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ลูกศรขวา 6">
            <a:hlinkClick r:id="rId4" action="ppaction://hlinksldjump"/>
          </p:cNvPr>
          <p:cNvSpPr/>
          <p:nvPr/>
        </p:nvSpPr>
        <p:spPr>
          <a:xfrm>
            <a:off x="10307147" y="6187363"/>
            <a:ext cx="1041569" cy="5510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1C3C-0037-4DC2-AD90-8275AFF97662}" type="slidenum">
              <a:rPr lang="en-US" altLang="th-TH" smtClean="0"/>
              <a:pPr/>
              <a:t>6</a:t>
            </a:fld>
            <a:endParaRPr lang="en-US" alt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78"/>
          <a:stretch/>
        </p:blipFill>
        <p:spPr>
          <a:xfrm>
            <a:off x="1941901" y="41696"/>
            <a:ext cx="7010400" cy="6781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1">
            <a:hlinkClick r:id="" action="ppaction://noaction"/>
          </p:cNvPr>
          <p:cNvSpPr/>
          <p:nvPr/>
        </p:nvSpPr>
        <p:spPr>
          <a:xfrm>
            <a:off x="0" y="0"/>
            <a:ext cx="122054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1026" name="Picture 2" descr="C:\Users\User10\Documents\B3sXPnrCMAAgyPc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5952" y="948756"/>
            <a:ext cx="606591" cy="606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879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10\Documents\ไฟล์งาน\4c45287a1dcdcd6f6a672db47b8db4ab_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9836" y="0"/>
            <a:ext cx="12492763" cy="70548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68408" y="0"/>
            <a:ext cx="67540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u="sng" dirty="0" smtClean="0">
                <a:ln>
                  <a:solidFill>
                    <a:srgbClr val="21E5FF"/>
                  </a:solidFill>
                </a:ln>
                <a:solidFill>
                  <a:srgbClr val="5134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ศาสตร์พระราชา สู่การบูร</a:t>
            </a:r>
            <a:r>
              <a:rPr lang="th-TH" sz="4400" b="1" u="sng" dirty="0" err="1" smtClean="0">
                <a:ln>
                  <a:solidFill>
                    <a:srgbClr val="21E5FF"/>
                  </a:solidFill>
                </a:ln>
                <a:solidFill>
                  <a:srgbClr val="5134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ณา</a:t>
            </a:r>
            <a:r>
              <a:rPr lang="th-TH" sz="4400" b="1" u="sng" dirty="0" smtClean="0">
                <a:ln>
                  <a:solidFill>
                    <a:srgbClr val="21E5FF"/>
                  </a:solidFill>
                </a:ln>
                <a:solidFill>
                  <a:srgbClr val="5134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การจัดการศึกษา</a:t>
            </a:r>
            <a:endParaRPr lang="en-US" sz="4400" b="1" u="sng" dirty="0" smtClean="0">
              <a:ln>
                <a:solidFill>
                  <a:srgbClr val="21E5FF"/>
                </a:solidFill>
              </a:ln>
              <a:solidFill>
                <a:srgbClr val="5134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itchFamily="18" charset="-34"/>
              <a:cs typeface="KodchiangUPC" pitchFamily="18" charset="-34"/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กล่องข้อความ 3"/>
          <p:cNvSpPr txBox="1"/>
          <p:nvPr/>
        </p:nvSpPr>
        <p:spPr>
          <a:xfrm>
            <a:off x="0" y="2690844"/>
            <a:ext cx="3846628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ศึกษาข้อมูลอย่างเป็นระบบ</a:t>
            </a:r>
          </a:p>
          <a:p>
            <a:pPr marL="342900" indent="-342900">
              <a:buAutoNum type="arabicPeriod"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ภูมิสังคม</a:t>
            </a:r>
          </a:p>
          <a:p>
            <a:pPr marL="342900" indent="-342900">
              <a:buAutoNum type="arabicPeriod"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คิดอย่างองค์ร่วม</a:t>
            </a:r>
          </a:p>
          <a:p>
            <a:pPr marL="342900" indent="-342900">
              <a:buAutoNum type="arabicPeriod"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ไม่ติดตำรา</a:t>
            </a:r>
          </a:p>
          <a:p>
            <a:pPr marL="342900" indent="-342900">
              <a:buAutoNum type="arabicPeriod"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ใช้อธรรมปราบอธรรม</a:t>
            </a:r>
          </a:p>
          <a:p>
            <a:pPr marL="342900" indent="-342900">
              <a:buAutoNum type="arabicPeriod"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ขาดทุนกำไร</a:t>
            </a:r>
          </a:p>
        </p:txBody>
      </p:sp>
      <p:sp>
        <p:nvSpPr>
          <p:cNvPr id="9" name="กล่องข้อความ 4"/>
          <p:cNvSpPr txBox="1">
            <a:spLocks noGrp="1"/>
          </p:cNvSpPr>
          <p:nvPr>
            <p:ph idx="1"/>
          </p:nvPr>
        </p:nvSpPr>
        <p:spPr>
          <a:xfrm>
            <a:off x="3869546" y="2688699"/>
            <a:ext cx="4129938" cy="3850991"/>
          </a:xfrm>
          <a:prstGeom prst="rect">
            <a:avLst/>
          </a:prstGeom>
          <a:solidFill>
            <a:srgbClr val="00B0F0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</a:t>
            </a:r>
          </a:p>
          <a:p>
            <a:pPr marL="342900" indent="-342900"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8. </a:t>
            </a:r>
            <a:r>
              <a:rPr lang="th-TH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ระเบิดจากข้างใน</a:t>
            </a:r>
          </a:p>
          <a:p>
            <a:pPr marL="342900" indent="-342900"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9. </a:t>
            </a:r>
            <a:r>
              <a:rPr lang="th-TH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ปลูกป่าในใจคน</a:t>
            </a:r>
            <a:endParaRPr lang="en-US" sz="28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10. </a:t>
            </a:r>
            <a:r>
              <a:rPr lang="th-TH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ความสื่อสัตย์ สุจริตจริงใจต่อกัน</a:t>
            </a:r>
          </a:p>
          <a:p>
            <a:pPr marL="342900" indent="-342900"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11. </a:t>
            </a:r>
            <a:r>
              <a:rPr lang="th-TH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ทำงานอย่างมีความสุข</a:t>
            </a:r>
          </a:p>
          <a:p>
            <a:pPr marL="342900" indent="-342900"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12. </a:t>
            </a:r>
            <a:r>
              <a:rPr lang="th-TH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ความเพียร</a:t>
            </a:r>
          </a:p>
          <a:p>
            <a:pPr marL="342900" indent="-342900">
              <a:buNone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13. </a:t>
            </a:r>
            <a:r>
              <a:rPr lang="th-TH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รู้รักสามัคคี</a:t>
            </a:r>
          </a:p>
        </p:txBody>
      </p:sp>
      <p:sp>
        <p:nvSpPr>
          <p:cNvPr id="11" name="วงรี 10"/>
          <p:cNvSpPr/>
          <p:nvPr/>
        </p:nvSpPr>
        <p:spPr>
          <a:xfrm>
            <a:off x="1259570" y="1737966"/>
            <a:ext cx="1350406" cy="6782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กล่องข้อความ 5"/>
          <p:cNvSpPr txBox="1"/>
          <p:nvPr/>
        </p:nvSpPr>
        <p:spPr>
          <a:xfrm>
            <a:off x="7999485" y="2712922"/>
            <a:ext cx="4192515" cy="378565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14.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แก้ปัญหาจากจุดเล็ก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15.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ทำตามลำดับ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16.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ประหยัด เรียบง่าย ได้ประโยชน์สูงสุด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17.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ทำให้ง่าย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18.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มุ่งประโยชน์ส่วนรวม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19.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บริการรวมจุดเดียว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20.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ใช้ธรรมชาติช่วยธรรมชาติ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การพึ่งตนเอง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22.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พออยู่พอกิน</a:t>
            </a:r>
          </a:p>
          <a:p>
            <a:pPr marL="342900" indent="-34290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23.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เศรษฐกิจพอเพียง</a:t>
            </a:r>
          </a:p>
        </p:txBody>
      </p:sp>
      <p:sp>
        <p:nvSpPr>
          <p:cNvPr id="12" name="วงรี 11"/>
          <p:cNvSpPr/>
          <p:nvPr/>
        </p:nvSpPr>
        <p:spPr>
          <a:xfrm>
            <a:off x="5213105" y="1770528"/>
            <a:ext cx="1568408" cy="6479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วงรี 12"/>
          <p:cNvSpPr/>
          <p:nvPr/>
        </p:nvSpPr>
        <p:spPr>
          <a:xfrm>
            <a:off x="9394331" y="1698231"/>
            <a:ext cx="1435184" cy="7024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27870" y="1730326"/>
            <a:ext cx="1023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เข้าใจ</a:t>
            </a: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0468" y="1737360"/>
            <a:ext cx="1003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เข้าถึง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73065" y="1709224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พัฒนา</a:t>
            </a:r>
            <a:endParaRPr lang="en-US" sz="40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User10\Documents\487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7966" y="0"/>
            <a:ext cx="7023447" cy="6994478"/>
          </a:xfrm>
          <a:prstGeom prst="rect">
            <a:avLst/>
          </a:prstGeom>
          <a:noFill/>
        </p:spPr>
      </p:pic>
      <p:sp>
        <p:nvSpPr>
          <p:cNvPr id="5" name="ลูกศรโค้งซ้าย 4">
            <a:hlinkClick r:id="rId3" action="ppaction://hlinksldjump"/>
          </p:cNvPr>
          <p:cNvSpPr/>
          <p:nvPr/>
        </p:nvSpPr>
        <p:spPr>
          <a:xfrm>
            <a:off x="8816454" y="6230203"/>
            <a:ext cx="812041" cy="3753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10\Documents\be85ed7d5c9c1687e445d1f380192838_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173" y="0"/>
            <a:ext cx="12508173" cy="7438030"/>
          </a:xfrm>
          <a:prstGeom prst="rect">
            <a:avLst/>
          </a:prstGeom>
          <a:noFill/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98144" y="327547"/>
            <a:ext cx="10481482" cy="1612141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สาระการเรียนรู้ตามมาตรฐานการเรียนรู้และตัวชี้วัดในแต่ละด้านระดับชั้น </a:t>
            </a:r>
            <a:b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ตั้งแต่อนุบาลถึงระดับมหาลัย</a:t>
            </a:r>
            <a:b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endParaRPr lang="en-US" dirty="0"/>
          </a:p>
        </p:txBody>
      </p:sp>
      <p:sp>
        <p:nvSpPr>
          <p:cNvPr id="10" name="รูปหกเหลี่ยม 9"/>
          <p:cNvSpPr/>
          <p:nvPr/>
        </p:nvSpPr>
        <p:spPr>
          <a:xfrm>
            <a:off x="402608" y="2210938"/>
            <a:ext cx="5233917" cy="2333766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5302" y="1452994"/>
            <a:ext cx="7537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ThaiRat" pitchFamily="2" charset="-34"/>
                <a:cs typeface="DSN ThaiRat" pitchFamily="2" charset="-34"/>
                <a:hlinkClick r:id="rId3" action="ppaction://hlinksldjump"/>
              </a:rPr>
              <a:t>ศาสตร์พระราชา</a:t>
            </a:r>
            <a:r>
              <a:rPr lang="th-TH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ThaiRat" pitchFamily="2" charset="-34"/>
                <a:cs typeface="DSN ThaiRat" pitchFamily="2" charset="-34"/>
              </a:rPr>
              <a:t>และพระบรมรา</a:t>
            </a:r>
            <a:r>
              <a:rPr lang="th-TH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ThaiRat" pitchFamily="2" charset="-34"/>
                <a:cs typeface="DSN ThaiRat" pitchFamily="2" charset="-34"/>
              </a:rPr>
              <a:t>โชบาย</a:t>
            </a:r>
            <a:r>
              <a:rPr lang="th-TH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ThaiRat" pitchFamily="2" charset="-34"/>
                <a:cs typeface="DSN ThaiRat" pitchFamily="2" charset="-34"/>
              </a:rPr>
              <a:t>ด้านการศึกษา ในหลวงรัชกาลที่ 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ThaiRat" pitchFamily="2" charset="-34"/>
                <a:cs typeface="DSN ThaiRat" pitchFamily="2" charset="-34"/>
              </a:rPr>
              <a:t>10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194" y="2453950"/>
            <a:ext cx="52134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2800" dirty="0" smtClean="0">
                <a:latin typeface="DSN MaTiChon" pitchFamily="2" charset="-34"/>
                <a:cs typeface="DSN MaTiChon" pitchFamily="2" charset="-34"/>
              </a:rPr>
              <a:t>มีทัศนคติที่ถูกต้อง</a:t>
            </a:r>
            <a:r>
              <a:rPr lang="th-TH" sz="2800" dirty="0" smtClean="0">
                <a:latin typeface="DSN MaTiChon" pitchFamily="2" charset="-34"/>
                <a:cs typeface="DSN MaTiChon" pitchFamily="2" charset="-34"/>
                <a:hlinkClick r:id="rId4" action="ppaction://hlinkpres?slideindex=1&amp;slidetitle="/>
              </a:rPr>
              <a:t>ต่อ</a:t>
            </a:r>
            <a:r>
              <a:rPr lang="th-TH" sz="2800" dirty="0" smtClean="0">
                <a:latin typeface="DSN MaTiChon" pitchFamily="2" charset="-34"/>
                <a:cs typeface="DSN MaTiChon" pitchFamily="2" charset="-34"/>
              </a:rPr>
              <a:t>บ้านเมือง</a:t>
            </a:r>
            <a:endParaRPr lang="en-US" sz="2800" dirty="0" smtClean="0">
              <a:latin typeface="DSN MaTiChon" pitchFamily="2" charset="-34"/>
              <a:cs typeface="DSN MaTiChon" pitchFamily="2" charset="-34"/>
            </a:endParaRPr>
          </a:p>
          <a:p>
            <a:r>
              <a:rPr lang="en-US" sz="2800" dirty="0" smtClean="0">
                <a:latin typeface="DSN MaTiChon" pitchFamily="2" charset="-34"/>
                <a:cs typeface="DSN MaTiChon" pitchFamily="2" charset="-34"/>
              </a:rPr>
              <a:t>2.</a:t>
            </a:r>
            <a:r>
              <a:rPr lang="th-TH" sz="2800" dirty="0" smtClean="0">
                <a:latin typeface="DSN MaTiChon" pitchFamily="2" charset="-34"/>
                <a:cs typeface="DSN MaTiChon" pitchFamily="2" charset="-34"/>
              </a:rPr>
              <a:t> มีพื้นฐานชีวิตที่มั่นคง</a:t>
            </a:r>
            <a:r>
              <a:rPr lang="en-US" sz="2800" dirty="0" smtClean="0">
                <a:latin typeface="DSN MaTiChon" pitchFamily="2" charset="-34"/>
                <a:cs typeface="DSN MaTiChon" pitchFamily="2" charset="-34"/>
              </a:rPr>
              <a:t>  -  </a:t>
            </a:r>
            <a:r>
              <a:rPr lang="th-TH" sz="2800" dirty="0" smtClean="0">
                <a:latin typeface="DSN MaTiChon" pitchFamily="2" charset="-34"/>
                <a:cs typeface="DSN MaTiChon" pitchFamily="2" charset="-34"/>
              </a:rPr>
              <a:t>มีคุณธรรม</a:t>
            </a:r>
          </a:p>
          <a:p>
            <a:r>
              <a:rPr lang="en-US" sz="2800" dirty="0" smtClean="0">
                <a:latin typeface="DSN MaTiChon" pitchFamily="2" charset="-34"/>
                <a:cs typeface="DSN MaTiChon" pitchFamily="2" charset="-34"/>
              </a:rPr>
              <a:t>3.</a:t>
            </a:r>
            <a:r>
              <a:rPr lang="th-TH" sz="2800" dirty="0" smtClean="0">
                <a:latin typeface="DSN MaTiChon" pitchFamily="2" charset="-34"/>
                <a:cs typeface="DSN MaTiChon" pitchFamily="2" charset="-34"/>
              </a:rPr>
              <a:t> มีงานทำ  </a:t>
            </a:r>
            <a:r>
              <a:rPr lang="en-US" sz="2800" dirty="0" smtClean="0">
                <a:latin typeface="DSN MaTiChon" pitchFamily="2" charset="-34"/>
                <a:cs typeface="DSN MaTiChon" pitchFamily="2" charset="-34"/>
              </a:rPr>
              <a:t>-  </a:t>
            </a:r>
            <a:r>
              <a:rPr lang="th-TH" sz="2800" dirty="0" smtClean="0">
                <a:latin typeface="DSN MaTiChon" pitchFamily="2" charset="-34"/>
                <a:cs typeface="DSN MaTiChon" pitchFamily="2" charset="-34"/>
              </a:rPr>
              <a:t>มีอาชีพ</a:t>
            </a:r>
          </a:p>
          <a:p>
            <a:r>
              <a:rPr lang="en-US" sz="2800" dirty="0" smtClean="0">
                <a:latin typeface="DSN MaTiChon" pitchFamily="2" charset="-34"/>
                <a:cs typeface="DSN MaTiChon" pitchFamily="2" charset="-34"/>
              </a:rPr>
              <a:t>4.</a:t>
            </a:r>
            <a:r>
              <a:rPr lang="th-TH" sz="2800" dirty="0" smtClean="0">
                <a:latin typeface="DSN MaTiChon" pitchFamily="2" charset="-34"/>
                <a:cs typeface="DSN MaTiChon" pitchFamily="2" charset="-34"/>
              </a:rPr>
              <a:t> เป็นพลเมืองดี</a:t>
            </a:r>
            <a:endParaRPr lang="en-US" sz="2800" dirty="0" smtClean="0">
              <a:latin typeface="DSN MaTiChon" pitchFamily="2" charset="-34"/>
              <a:cs typeface="DSN MaTiChon" pitchFamily="2" charset="-34"/>
            </a:endParaRPr>
          </a:p>
          <a:p>
            <a:endParaRPr lang="en-US" sz="2800" dirty="0" smtClean="0">
              <a:latin typeface="DSN MaTiChon" pitchFamily="2" charset="-34"/>
              <a:cs typeface="DSN MaTiChon" pitchFamily="2" charset="-34"/>
            </a:endParaRPr>
          </a:p>
          <a:p>
            <a:r>
              <a:rPr lang="th-TH" sz="2800" dirty="0" smtClean="0">
                <a:solidFill>
                  <a:srgbClr val="5134FE"/>
                </a:solidFill>
                <a:latin typeface="DSN MaTiChon" pitchFamily="2" charset="-34"/>
                <a:cs typeface="DSN MaTiChon" pitchFamily="2" charset="-34"/>
                <a:hlinkClick r:id="rId5" action="ppaction://hlinkpres?slideindex=1&amp;slidetitle="/>
              </a:rPr>
              <a:t>การเรียนรู้โดยใช้ สติและสมาธิเป็นฐาน</a:t>
            </a:r>
            <a:endParaRPr lang="en-US" sz="2800" dirty="0" smtClean="0">
              <a:solidFill>
                <a:srgbClr val="5134FE"/>
              </a:solidFill>
              <a:latin typeface="DSN MaTiChon" pitchFamily="2" charset="-34"/>
              <a:cs typeface="DSN MaTiChon" pitchFamily="2" charset="-34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ลูกศรขวาท้ายขีด 12"/>
          <p:cNvSpPr/>
          <p:nvPr/>
        </p:nvSpPr>
        <p:spPr>
          <a:xfrm>
            <a:off x="5540992" y="2988859"/>
            <a:ext cx="1064525" cy="73697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วงรี 13"/>
          <p:cNvSpPr/>
          <p:nvPr/>
        </p:nvSpPr>
        <p:spPr>
          <a:xfrm>
            <a:off x="6974006" y="880281"/>
            <a:ext cx="4435523" cy="6093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63469" y="1323833"/>
            <a:ext cx="29137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กลุ่มสาระการเรียนรู้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ภาษาไทย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คณิตศาสตร์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อังกฤษสังคมศึกษา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วิทยาศาสตร์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การงานอาชีพและเทคโนโลยี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ศิลปะ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สุขศึกษาและพลศึกษา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สังคมศึกษา</a:t>
            </a:r>
          </a:p>
          <a:p>
            <a:pPr>
              <a:buFont typeface="Arial" pitchFamily="34" charset="0"/>
              <a:buChar char="•"/>
            </a:pPr>
            <a:endPara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3343" y="5268036"/>
            <a:ext cx="279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เพื่อพัฒนาผู้เรียน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 descr="C:\Users\User10\Documents\64100250_0_20171128-131259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16913" y="3924324"/>
            <a:ext cx="2603500" cy="3902075"/>
          </a:xfrm>
          <a:prstGeom prst="rect">
            <a:avLst/>
          </a:prstGeom>
          <a:noFill/>
        </p:spPr>
      </p:pic>
      <p:sp>
        <p:nvSpPr>
          <p:cNvPr id="15" name="ม้วนกระดาษแนวนอน 14"/>
          <p:cNvSpPr/>
          <p:nvPr/>
        </p:nvSpPr>
        <p:spPr>
          <a:xfrm>
            <a:off x="177757" y="4853354"/>
            <a:ext cx="5752848" cy="2442748"/>
          </a:xfrm>
          <a:prstGeom prst="horizontalScroll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ลูกศรขวาท้ายขีด 17"/>
          <p:cNvSpPr/>
          <p:nvPr/>
        </p:nvSpPr>
        <p:spPr>
          <a:xfrm>
            <a:off x="6099119" y="5297063"/>
            <a:ext cx="1064525" cy="73697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6513" y="5148310"/>
            <a:ext cx="5789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u="sng" dirty="0" smtClean="0">
                <a:solidFill>
                  <a:srgbClr val="FF0000"/>
                </a:solidFill>
                <a:latin typeface="DSN ThaiRat" pitchFamily="2" charset="-34"/>
                <a:cs typeface="DSN ThaiRat" pitchFamily="2" charset="-34"/>
              </a:rPr>
              <a:t>แนวทาวการดำเนินงาน</a:t>
            </a:r>
          </a:p>
          <a:p>
            <a:pPr algn="ctr"/>
            <a:r>
              <a:rPr lang="th-TH" sz="2800" dirty="0" smtClean="0">
                <a:latin typeface="DSN ThaiRat" pitchFamily="2" charset="-34"/>
                <a:cs typeface="DSN ThaiRat" pitchFamily="2" charset="-34"/>
                <a:hlinkClick r:id="rId8" action="ppaction://hlinksldjump"/>
              </a:rPr>
              <a:t>โครงการส่งเสริมคุณธรรม จริยธรรม</a:t>
            </a:r>
            <a:endParaRPr lang="en-US" sz="2800" dirty="0" smtClean="0">
              <a:latin typeface="DSN ThaiRat" pitchFamily="2" charset="-34"/>
              <a:cs typeface="DSN ThaiRat" pitchFamily="2" charset="-34"/>
            </a:endParaRPr>
          </a:p>
          <a:p>
            <a:pPr algn="ctr"/>
            <a:r>
              <a:rPr lang="th-TH" sz="2800" dirty="0" smtClean="0">
                <a:latin typeface="DSN ThaiRat" pitchFamily="2" charset="-34"/>
                <a:cs typeface="DSN ThaiRat" pitchFamily="2" charset="-34"/>
              </a:rPr>
              <a:t>และ</a:t>
            </a:r>
            <a:r>
              <a:rPr lang="th-TH" sz="2800" dirty="0" err="1" smtClean="0">
                <a:latin typeface="DSN ThaiRat" pitchFamily="2" charset="-34"/>
                <a:cs typeface="DSN ThaiRat" pitchFamily="2" charset="-34"/>
              </a:rPr>
              <a:t>ธรรมาภิ</a:t>
            </a:r>
            <a:r>
              <a:rPr lang="th-TH" sz="2800" dirty="0" smtClean="0">
                <a:latin typeface="DSN ThaiRat" pitchFamily="2" charset="-34"/>
                <a:cs typeface="DSN ThaiRat" pitchFamily="2" charset="-34"/>
              </a:rPr>
              <a:t>บาลในสถานศึกษา</a:t>
            </a:r>
          </a:p>
          <a:p>
            <a:pPr algn="ctr"/>
            <a:r>
              <a:rPr lang="th-TH" sz="2800" dirty="0" smtClean="0">
                <a:latin typeface="DSN ThaiRat" pitchFamily="2" charset="-34"/>
                <a:cs typeface="DSN ThaiRat" pitchFamily="2" charset="-34"/>
              </a:rPr>
              <a:t>(โครงการโรงเรียนสุจริต) ประจำปีงบประมาณ พ.ศ.</a:t>
            </a:r>
            <a:r>
              <a:rPr lang="en-US" sz="2800" dirty="0" smtClean="0">
                <a:latin typeface="DSN ThaiRat" pitchFamily="2" charset="-34"/>
                <a:cs typeface="DSN ThaiRat" pitchFamily="2" charset="-34"/>
              </a:rPr>
              <a:t>2562</a:t>
            </a:r>
            <a:endParaRPr lang="th-TH" sz="2800" dirty="0" smtClean="0">
              <a:latin typeface="DSN ThaiRat" pitchFamily="2" charset="-34"/>
              <a:cs typeface="DSN ThaiRat" pitchFamily="2" charset="-34"/>
            </a:endParaRPr>
          </a:p>
        </p:txBody>
      </p:sp>
      <p:pic>
        <p:nvPicPr>
          <p:cNvPr id="2050" name="Picture 2" descr="C:\Users\User10\Documents\Untitled-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62834" y="4723401"/>
            <a:ext cx="1457409" cy="1457409"/>
          </a:xfrm>
          <a:prstGeom prst="rect">
            <a:avLst/>
          </a:prstGeom>
          <a:noFill/>
        </p:spPr>
      </p:pic>
      <p:pic>
        <p:nvPicPr>
          <p:cNvPr id="1026" name="Picture 2" descr="C:\Program Files (x86)\Microsoft Office\MEDIA\CAGCAT10\j0301252.wmf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03406" y="3536488"/>
            <a:ext cx="1256365" cy="1074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>
          <a:defRPr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Crop" id="{EC9488ED-E761-4D60-9AC4-764D1FE2C171}" vid="{D7AA1D6E-F3E9-4763-A3BC-84DF2E02F60F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TM10001105[[fn=ครอบตัด]]</Template>
  <TotalTime>1061</TotalTime>
  <Words>911</Words>
  <Application>Microsoft Office PowerPoint</Application>
  <PresentationFormat>กำหนดเอง</PresentationFormat>
  <Paragraphs>205</Paragraphs>
  <Slides>55</Slides>
  <Notes>1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55</vt:i4>
      </vt:variant>
      <vt:variant>
        <vt:lpstr>การนำเสนอแบบกำหนดเอง</vt:lpstr>
      </vt:variant>
      <vt:variant>
        <vt:i4>1</vt:i4>
      </vt:variant>
    </vt:vector>
  </HeadingPairs>
  <TitlesOfParts>
    <vt:vector size="57" baseType="lpstr">
      <vt:lpstr>Crop</vt:lpstr>
      <vt:lpstr>ภาพนิ่ง 1</vt:lpstr>
      <vt:lpstr>ภาพนิ่ง 2</vt:lpstr>
      <vt:lpstr>การน้อมนำศาสตร์พระราชาไปใช้ใน การจัดศึกษา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สาระการเรียนรู้ตามมาตรฐานการเรียนรู้และตัวชี้วัดในแต่ละด้านระดับชั้น  ตั้งแต่อนุบาลถึงระดับมหาลัย   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ยุทธศาสตร์ชาติ ว่าด้วยการป้องกันและปราบปรามการทุจริต  (ระยะที่ 3 พ.ศ. 2560  - 2564) “ประเทศไทยใสสะอาด ไทยทั้งชาติต้านทุจริต  (Zero Tolrance &amp; clean Thailand)”</vt:lpstr>
      <vt:lpstr>เป้าประสงค์เชิงยุทธศาสตร์  -ประเทศไทยได้รับการประเมินดัชนีการรับรู้การทุจริต (Corrupton Perception Index : CPI) ไม่น้อยกว่าร้อยล่ะ 50 </vt:lpstr>
      <vt:lpstr>การขับเคลื่อนในสถานศึกษา ระยะที่ 3 (พ.ศ.2560-2564)  ยุทธศาสตร์ที่ ๑ : สร้างสังคมที่ไม่ทนต่อการทุจริต และยุทธศาสตร์ ที่ 4 พัฒนาระบบป้องกันการทุจริตเชิงรุก เพื่อพัฒนานักเรียน ครู ผู้บริหารและบุคลากรทางการศึกษา ของ สพฐ.    </vt:lpstr>
      <vt:lpstr>หลักสูตรต้านทุจริตศึกษา</vt:lpstr>
      <vt:lpstr> STRONG</vt:lpstr>
      <vt:lpstr>มาตรฐานทางจริยธรรมและประมวลจริยธรรม มาตรา ๕ มาตรฐานทางจริยธรรม คือ หลักเกณฑ์การประพฤติปฏิบัติอย่างมีคุณธรรมของเจ้าหน้าที่ของรัฐ ซึ่งจะต้องประกอบด้วย</vt:lpstr>
      <vt:lpstr>ภาพนิ่ง 54</vt:lpstr>
      <vt:lpstr>ภาพนิ่ง 55</vt:lpstr>
      <vt:lpstr>การนำเสนอแบบกำหนดเอง 1</vt:lpstr>
    </vt:vector>
  </TitlesOfParts>
  <Company>www.easyosteam.com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Mr.KKD</dc:creator>
  <cp:lastModifiedBy>User10</cp:lastModifiedBy>
  <cp:revision>125</cp:revision>
  <dcterms:created xsi:type="dcterms:W3CDTF">2018-12-04T03:25:56Z</dcterms:created>
  <dcterms:modified xsi:type="dcterms:W3CDTF">2019-05-31T04:17:32Z</dcterms:modified>
</cp:coreProperties>
</file>